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8" r:id="rId2"/>
    <p:sldId id="7760571" r:id="rId3"/>
    <p:sldId id="7760574" r:id="rId4"/>
    <p:sldId id="7760599" r:id="rId5"/>
    <p:sldId id="7760581" r:id="rId6"/>
    <p:sldId id="7760596" r:id="rId7"/>
    <p:sldId id="7760598" r:id="rId8"/>
    <p:sldId id="7760586" r:id="rId9"/>
    <p:sldId id="7760589" r:id="rId10"/>
    <p:sldId id="1861" r:id="rId11"/>
    <p:sldId id="7760572" r:id="rId12"/>
    <p:sldId id="7760600" r:id="rId13"/>
    <p:sldId id="7760601" r:id="rId14"/>
    <p:sldId id="7760602" r:id="rId15"/>
    <p:sldId id="26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ish" panose="020B0604020202020204" pitchFamily="34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334"/>
    <a:srgbClr val="FFFFFF"/>
    <a:srgbClr val="8E8E8E"/>
    <a:srgbClr val="000000"/>
    <a:srgbClr val="F9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EFE38-4F79-2D45-B142-141B6C95B327}" v="85" dt="2021-08-30T12:45:29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0"/>
    <p:restoredTop sz="94774"/>
  </p:normalViewPr>
  <p:slideViewPr>
    <p:cSldViewPr snapToGrid="0">
      <p:cViewPr>
        <p:scale>
          <a:sx n="50" d="100"/>
          <a:sy n="50" d="100"/>
        </p:scale>
        <p:origin x="1552" y="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0FFA-4D3C-B245-91BC-181A4979DC4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EBF71-C6F0-B44C-B71E-7EA29840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EBF71-C6F0-B44C-B71E-7EA29840D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3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228600" y="876300"/>
            <a:ext cx="18897600" cy="45719"/>
          </a:xfrm>
          <a:custGeom>
            <a:avLst/>
            <a:gdLst/>
            <a:ahLst/>
            <a:cxnLst/>
            <a:rect l="l" t="t" r="r" b="b"/>
            <a:pathLst>
              <a:path w="7562850" h="48259">
                <a:moveTo>
                  <a:pt x="7562849" y="47664"/>
                </a:moveTo>
                <a:lnTo>
                  <a:pt x="0" y="47664"/>
                </a:lnTo>
                <a:lnTo>
                  <a:pt x="0" y="0"/>
                </a:lnTo>
                <a:lnTo>
                  <a:pt x="7562849" y="0"/>
                </a:lnTo>
                <a:lnTo>
                  <a:pt x="7562849" y="47664"/>
                </a:lnTo>
                <a:close/>
              </a:path>
            </a:pathLst>
          </a:custGeom>
          <a:solidFill>
            <a:srgbClr val="F5D5D5"/>
          </a:solidFill>
        </p:spPr>
        <p:txBody>
          <a:bodyPr wrap="square" lIns="0" tIns="0" rIns="0" bIns="0" rtlCol="0"/>
          <a:lstStyle/>
          <a:p>
            <a:endParaRPr sz="173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EFBF4-7F07-4218-B945-17000349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95" y="235044"/>
            <a:ext cx="1801489" cy="1098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783CB-CFC1-455E-B87B-F4A37BBEC001}"/>
              </a:ext>
            </a:extLst>
          </p:cNvPr>
          <p:cNvSpPr txBox="1"/>
          <p:nvPr/>
        </p:nvSpPr>
        <p:spPr>
          <a:xfrm>
            <a:off x="3460172" y="1333952"/>
            <a:ext cx="113676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COVID Comms 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B4SA Presentation</a:t>
            </a:r>
            <a:endParaRPr lang="en-Z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91FEB0-021B-C648-BC90-DA96A960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200" y="2993756"/>
            <a:ext cx="12473597" cy="5535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Stopping the fourth wave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4FD36E28-E65C-E64B-89F1-7C2E6126F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1" y="4039439"/>
            <a:ext cx="5371261" cy="5371261"/>
          </a:xfrm>
          <a:prstGeom prst="rect">
            <a:avLst/>
          </a:prstGeom>
        </p:spPr>
      </p:pic>
      <p:pic>
        <p:nvPicPr>
          <p:cNvPr id="12" name="Picture 11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295EC857-5E9D-FC42-A6F7-AFEED0464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30" y="3681154"/>
            <a:ext cx="6225863" cy="622586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E56EAA-5121-5141-A942-B66655F5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9" y="4039439"/>
            <a:ext cx="5371261" cy="5371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0D7014-8FDF-5345-BA66-3E552BC2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02" y="1402766"/>
            <a:ext cx="15773400" cy="65270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COVID Comms has initiated a large campaign of workshops in local languages around the country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Our funding has allowed us to conduct 100 workshops, reaching around 20 people per workshop, sometimes significantly more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We are looking to expand upon this concept, allowing corporates to “adopt a community”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In so doing, the corporate to resource vaccine workshops and education, with their branding, and assisting community members in getting vaccinated, and other on the ground activities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81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>
                <a:solidFill>
                  <a:schemeClr val="bg1"/>
                </a:solidFill>
                <a:latin typeface="Arial"/>
                <a:cs typeface="Arial"/>
              </a:rPr>
              <a:t>Funding Content Creation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3240E-68AC-1049-90EE-F1B0DB35AFE5}"/>
              </a:ext>
            </a:extLst>
          </p:cNvPr>
          <p:cNvSpPr/>
          <p:nvPr/>
        </p:nvSpPr>
        <p:spPr>
          <a:xfrm>
            <a:off x="-215601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B505E-B2BA-FC4A-9BC2-66BB8827B3B6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community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7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05294-207A-4BCD-B083-E1DFE24F0E88}"/>
              </a:ext>
            </a:extLst>
          </p:cNvPr>
          <p:cNvSpPr/>
          <p:nvPr/>
        </p:nvSpPr>
        <p:spPr>
          <a:xfrm>
            <a:off x="-224589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TIME CHALLENGE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7CBA38-0F31-4349-B825-D207A57D8C62}"/>
              </a:ext>
            </a:extLst>
          </p:cNvPr>
          <p:cNvSpPr txBox="1">
            <a:spLocks/>
          </p:cNvSpPr>
          <p:nvPr/>
        </p:nvSpPr>
        <p:spPr>
          <a:xfrm>
            <a:off x="329849" y="1780427"/>
            <a:ext cx="17142728" cy="814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We have challenged media entities as well as corporate South Africa to unite behind a campaign to beat back COVID-19: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/>
                <a:cs typeface="Arial"/>
              </a:rPr>
              <a:t>As media companies providing free airtime, discounted prime time, or value added air time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 media companies by collaborating to create more editorial content to encourage vaccination and preventative measures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 corporates by donating their resources to fund a significant above the line campaign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COVID Comms as a Non-Profit organisation will provide effective content at low cost, while also placing the ads without any commission, further increasing the impact of any funds provided. 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35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0D7014-8FDF-5345-BA66-3E552BC2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13" y="1879996"/>
            <a:ext cx="15773400" cy="7890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COVID Comms can assist with your own internal and external communications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We can advise on the best messaging, advising you organization or agencies on what content they can create and what would be effective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We can also rebrand our existing content in your look and feel, or create new content for you directly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We would be happy to co-brand content with you, if you would like to use your existing above the line spend on our content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We have a translation team able to produce content in all 11 South African languages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We can conduct training workshops in your </a:t>
            </a:r>
            <a:r>
              <a:rPr lang="en-US" sz="2800" dirty="0" err="1">
                <a:latin typeface="Arial"/>
                <a:cs typeface="Arial"/>
              </a:rPr>
              <a:t>organisation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81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>
                <a:solidFill>
                  <a:schemeClr val="bg1"/>
                </a:solidFill>
                <a:latin typeface="Arial"/>
                <a:cs typeface="Arial"/>
              </a:rPr>
              <a:t>Funding Content Creation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3240E-68AC-1049-90EE-F1B0DB35AFE5}"/>
              </a:ext>
            </a:extLst>
          </p:cNvPr>
          <p:cNvSpPr/>
          <p:nvPr/>
        </p:nvSpPr>
        <p:spPr>
          <a:xfrm>
            <a:off x="-215601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B505E-B2BA-FC4A-9BC2-66BB8827B3B6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your communications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0D7014-8FDF-5345-BA66-3E552BC2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13" y="1879996"/>
            <a:ext cx="15773400" cy="65270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600" dirty="0">
                <a:latin typeface="Arial"/>
                <a:cs typeface="Arial"/>
              </a:rPr>
              <a:t>Protecting the lives of your customers and employees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Protecting the economy, preventing lock downs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We are a registered PBO, donors can receive tax rebates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We are a level 1 BBBEE entity, helping with BBBEE ratings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Low cost brand exposure through significant value add from advertising entities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Brand exposure on COVID Comms existing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81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>
                <a:solidFill>
                  <a:schemeClr val="bg1"/>
                </a:solidFill>
                <a:latin typeface="Arial"/>
                <a:cs typeface="Arial"/>
              </a:rPr>
              <a:t>Funding Content Creation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3240E-68AC-1049-90EE-F1B0DB35AFE5}"/>
              </a:ext>
            </a:extLst>
          </p:cNvPr>
          <p:cNvSpPr/>
          <p:nvPr/>
        </p:nvSpPr>
        <p:spPr>
          <a:xfrm>
            <a:off x="-215601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B505E-B2BA-FC4A-9BC2-66BB8827B3B6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supporting our campaigns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485E74-6135-4B24-B8AD-897D8A338114}"/>
              </a:ext>
            </a:extLst>
          </p:cNvPr>
          <p:cNvSpPr/>
          <p:nvPr/>
        </p:nvSpPr>
        <p:spPr>
          <a:xfrm>
            <a:off x="2233712" y="2149642"/>
            <a:ext cx="13820576" cy="59877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600" dirty="0"/>
              <a:t>Find more content at:</a:t>
            </a:r>
            <a:br>
              <a:rPr lang="en-ZA" sz="9600" dirty="0"/>
            </a:br>
            <a:r>
              <a:rPr lang="en-ZA" sz="9600" dirty="0" err="1"/>
              <a:t>www.covidcomms.org.za</a:t>
            </a:r>
            <a:endParaRPr lang="en-ZA" sz="9600" dirty="0"/>
          </a:p>
        </p:txBody>
      </p:sp>
      <p:sp>
        <p:nvSpPr>
          <p:cNvPr id="4" name="TextBox 4"/>
          <p:cNvSpPr txBox="1"/>
          <p:nvPr/>
        </p:nvSpPr>
        <p:spPr>
          <a:xfrm>
            <a:off x="1828800" y="1409700"/>
            <a:ext cx="556088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endParaRPr lang="en-US" sz="6000" b="1" spc="-60" dirty="0">
              <a:solidFill>
                <a:srgbClr val="D6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9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8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00803" y="3526276"/>
            <a:ext cx="6958707" cy="3343847"/>
            <a:chOff x="135019" y="-336249"/>
            <a:chExt cx="9278277" cy="4458463"/>
          </a:xfrm>
        </p:grpSpPr>
        <p:sp>
          <p:nvSpPr>
            <p:cNvPr id="5" name="TextBox 5"/>
            <p:cNvSpPr txBox="1"/>
            <p:nvPr/>
          </p:nvSpPr>
          <p:spPr>
            <a:xfrm>
              <a:off x="135019" y="-336249"/>
              <a:ext cx="8099334" cy="2083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+mn-lt"/>
                  <a:cs typeface="+mn-lt"/>
                </a:rPr>
                <a:t>If you’re interested in working together to deal with COVID-19 and its aftermath: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5019" y="2742775"/>
              <a:ext cx="9278277" cy="13794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+mn-lt"/>
                  <a:cs typeface="+mn-lt"/>
                </a:rPr>
                <a:t>Please contact us:</a:t>
              </a:r>
            </a:p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FFFFFF"/>
                  </a:solidFill>
                  <a:latin typeface="Arial"/>
                  <a:ea typeface="+mn-lt"/>
                  <a:cs typeface="+mn-lt"/>
                </a:rPr>
                <a:t>david@covidcomms.org.za</a:t>
              </a:r>
              <a:endParaRPr sz="2800" dirty="0"/>
            </a:p>
          </p:txBody>
        </p:sp>
      </p:grpSp>
      <p:sp>
        <p:nvSpPr>
          <p:cNvPr id="8" name="TextBox 5">
            <a:extLst>
              <a:ext uri="{FF2B5EF4-FFF2-40B4-BE49-F238E27FC236}">
                <a16:creationId xmlns:a16="http://schemas.microsoft.com/office/drawing/2014/main" id="{B5B7ED39-869A-40DA-9B93-117C01A4AF21}"/>
              </a:ext>
            </a:extLst>
          </p:cNvPr>
          <p:cNvSpPr txBox="1"/>
          <p:nvPr/>
        </p:nvSpPr>
        <p:spPr>
          <a:xfrm>
            <a:off x="11034216" y="3006903"/>
            <a:ext cx="652529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Roboto"/>
              <a:ea typeface="Roboto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5F31E-BE22-734A-A84C-384DDF8A4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8" y="-25400"/>
            <a:ext cx="9639082" cy="1031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967A1D-8F4F-874E-B97A-62D7EE416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4846">
            <a:off x="2555447" y="2274191"/>
            <a:ext cx="2417946" cy="1465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485E74-6135-4B24-B8AD-897D8A338114}"/>
              </a:ext>
            </a:extLst>
          </p:cNvPr>
          <p:cNvSpPr/>
          <p:nvPr/>
        </p:nvSpPr>
        <p:spPr>
          <a:xfrm>
            <a:off x="-128337" y="-144379"/>
            <a:ext cx="7859173" cy="105877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4"/>
          <p:cNvSpPr txBox="1"/>
          <p:nvPr/>
        </p:nvSpPr>
        <p:spPr>
          <a:xfrm>
            <a:off x="1828800" y="1409700"/>
            <a:ext cx="556088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endParaRPr lang="en-US" sz="6000" b="1" spc="-60" dirty="0">
              <a:solidFill>
                <a:srgbClr val="D6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4BDEB-DBC9-455E-986F-FF407B70A95B}"/>
              </a:ext>
            </a:extLst>
          </p:cNvPr>
          <p:cNvSpPr txBox="1"/>
          <p:nvPr/>
        </p:nvSpPr>
        <p:spPr>
          <a:xfrm>
            <a:off x="217004" y="780767"/>
            <a:ext cx="7296827" cy="718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mandate </a:t>
            </a:r>
            <a:endParaRPr lang="en-GB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fontAlgn="base">
              <a:defRPr/>
            </a:pPr>
            <a:r>
              <a:rPr lang="en-GB" sz="2500" b="1" dirty="0">
                <a:solidFill>
                  <a:schemeClr val="bg1"/>
                </a:solidFill>
                <a:latin typeface="Helveticish"/>
              </a:rPr>
              <a:t>COVID Comms was formed soon after the announcement of the national COVID-19 lockdown in March 2020 to provide useful information about the pandemic to people living in South Africa. </a:t>
            </a:r>
          </a:p>
          <a:p>
            <a:pPr lvl="0" fontAlgn="base">
              <a:defRPr/>
            </a:pPr>
            <a:endParaRPr lang="en-GB" sz="2500" b="1" dirty="0">
              <a:solidFill>
                <a:schemeClr val="bg1"/>
              </a:solidFill>
              <a:latin typeface="Helveticish"/>
            </a:endParaRPr>
          </a:p>
          <a:p>
            <a:pPr lvl="0" fontAlgn="base">
              <a:defRPr/>
            </a:pPr>
            <a:r>
              <a:rPr lang="en-GB" sz="2500" b="1" dirty="0">
                <a:solidFill>
                  <a:schemeClr val="bg1"/>
                </a:solidFill>
                <a:latin typeface="Helveticish"/>
              </a:rPr>
              <a:t>Our core principles were, and remain, to produce credible information products – infographics, videos, and sound files – in plain language, in local languages, and easy to move on digital platforms. </a:t>
            </a:r>
          </a:p>
          <a:p>
            <a:pPr lvl="0" fontAlgn="base">
              <a:defRPr/>
            </a:pPr>
            <a:endParaRPr lang="en-GB" sz="2500" b="1" dirty="0">
              <a:solidFill>
                <a:schemeClr val="bg1"/>
              </a:solidFill>
              <a:latin typeface="Helveticish"/>
            </a:endParaRPr>
          </a:p>
          <a:p>
            <a:pPr lvl="0" fontAlgn="base">
              <a:defRPr/>
            </a:pPr>
            <a:r>
              <a:rPr lang="en-GB" sz="2500" b="1" dirty="0">
                <a:solidFill>
                  <a:schemeClr val="bg1"/>
                </a:solidFill>
                <a:latin typeface="Helveticish"/>
              </a:rPr>
              <a:t>We place a strong emphasis on the use of local languages and translate as many of our information products as possible.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EA011-0183-1446-9FA0-CCEEA12755D8}"/>
              </a:ext>
            </a:extLst>
          </p:cNvPr>
          <p:cNvSpPr txBox="1"/>
          <p:nvPr/>
        </p:nvSpPr>
        <p:spPr>
          <a:xfrm>
            <a:off x="8362440" y="330599"/>
            <a:ext cx="93923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To date we have produced:</a:t>
            </a:r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CBAD3-AF2A-9840-9ABD-E221654547F0}"/>
              </a:ext>
            </a:extLst>
          </p:cNvPr>
          <p:cNvSpPr txBox="1"/>
          <p:nvPr/>
        </p:nvSpPr>
        <p:spPr>
          <a:xfrm>
            <a:off x="8362440" y="5009980"/>
            <a:ext cx="939238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Our Content has been distributed:</a:t>
            </a:r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On SABC Radio &amp; Television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On DSTV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On 702 Radio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Through multiple WhatsApp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Through our significant social media 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Distributed at activations across the country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80C8386-0D0C-0E45-9302-B01BABA32ED1}"/>
              </a:ext>
            </a:extLst>
          </p:cNvPr>
          <p:cNvSpPr/>
          <p:nvPr/>
        </p:nvSpPr>
        <p:spPr>
          <a:xfrm>
            <a:off x="8456861" y="4129790"/>
            <a:ext cx="496957" cy="477080"/>
          </a:xfrm>
          <a:custGeom>
            <a:avLst/>
            <a:gdLst>
              <a:gd name="connsiteX0" fmla="*/ 622929 w 820386"/>
              <a:gd name="connsiteY0" fmla="*/ 739419 h 863928"/>
              <a:gd name="connsiteX1" fmla="*/ 726814 w 820386"/>
              <a:gd name="connsiteY1" fmla="*/ 739419 h 863928"/>
              <a:gd name="connsiteX2" fmla="*/ 789069 w 820386"/>
              <a:gd name="connsiteY2" fmla="*/ 801674 h 863928"/>
              <a:gd name="connsiteX3" fmla="*/ 789068 w 820386"/>
              <a:gd name="connsiteY3" fmla="*/ 863928 h 863928"/>
              <a:gd name="connsiteX4" fmla="*/ 560674 w 820386"/>
              <a:gd name="connsiteY4" fmla="*/ 863928 h 863928"/>
              <a:gd name="connsiteX5" fmla="*/ 560674 w 820386"/>
              <a:gd name="connsiteY5" fmla="*/ 801674 h 863928"/>
              <a:gd name="connsiteX6" fmla="*/ 622929 w 820386"/>
              <a:gd name="connsiteY6" fmla="*/ 739419 h 863928"/>
              <a:gd name="connsiteX7" fmla="*/ 386896 w 820386"/>
              <a:gd name="connsiteY7" fmla="*/ 739419 h 863928"/>
              <a:gd name="connsiteX8" fmla="*/ 490781 w 820386"/>
              <a:gd name="connsiteY8" fmla="*/ 739419 h 863928"/>
              <a:gd name="connsiteX9" fmla="*/ 553036 w 820386"/>
              <a:gd name="connsiteY9" fmla="*/ 801674 h 863928"/>
              <a:gd name="connsiteX10" fmla="*/ 553035 w 820386"/>
              <a:gd name="connsiteY10" fmla="*/ 863928 h 863928"/>
              <a:gd name="connsiteX11" fmla="*/ 324641 w 820386"/>
              <a:gd name="connsiteY11" fmla="*/ 863928 h 863928"/>
              <a:gd name="connsiteX12" fmla="*/ 324641 w 820386"/>
              <a:gd name="connsiteY12" fmla="*/ 801674 h 863928"/>
              <a:gd name="connsiteX13" fmla="*/ 386896 w 820386"/>
              <a:gd name="connsiteY13" fmla="*/ 739419 h 863928"/>
              <a:gd name="connsiteX14" fmla="*/ 674948 w 820386"/>
              <a:gd name="connsiteY14" fmla="*/ 570359 h 863928"/>
              <a:gd name="connsiteX15" fmla="*/ 739907 w 820386"/>
              <a:gd name="connsiteY15" fmla="*/ 638584 h 863928"/>
              <a:gd name="connsiteX16" fmla="*/ 672771 w 820386"/>
              <a:gd name="connsiteY16" fmla="*/ 727494 h 863928"/>
              <a:gd name="connsiteX17" fmla="*/ 609989 w 820386"/>
              <a:gd name="connsiteY17" fmla="*/ 646205 h 863928"/>
              <a:gd name="connsiteX18" fmla="*/ 674948 w 820386"/>
              <a:gd name="connsiteY18" fmla="*/ 570359 h 863928"/>
              <a:gd name="connsiteX19" fmla="*/ 438915 w 820386"/>
              <a:gd name="connsiteY19" fmla="*/ 570359 h 863928"/>
              <a:gd name="connsiteX20" fmla="*/ 503874 w 820386"/>
              <a:gd name="connsiteY20" fmla="*/ 638584 h 863928"/>
              <a:gd name="connsiteX21" fmla="*/ 436738 w 820386"/>
              <a:gd name="connsiteY21" fmla="*/ 727494 h 863928"/>
              <a:gd name="connsiteX22" fmla="*/ 373956 w 820386"/>
              <a:gd name="connsiteY22" fmla="*/ 646205 h 863928"/>
              <a:gd name="connsiteX23" fmla="*/ 438915 w 820386"/>
              <a:gd name="connsiteY23" fmla="*/ 570359 h 863928"/>
              <a:gd name="connsiteX24" fmla="*/ 217879 w 820386"/>
              <a:gd name="connsiteY24" fmla="*/ 159910 h 863928"/>
              <a:gd name="connsiteX25" fmla="*/ 282838 w 820386"/>
              <a:gd name="connsiteY25" fmla="*/ 228135 h 863928"/>
              <a:gd name="connsiteX26" fmla="*/ 215702 w 820386"/>
              <a:gd name="connsiteY26" fmla="*/ 317046 h 863928"/>
              <a:gd name="connsiteX27" fmla="*/ 152920 w 820386"/>
              <a:gd name="connsiteY27" fmla="*/ 235756 h 863928"/>
              <a:gd name="connsiteX28" fmla="*/ 217879 w 820386"/>
              <a:gd name="connsiteY28" fmla="*/ 159910 h 863928"/>
              <a:gd name="connsiteX29" fmla="*/ 35392 w 820386"/>
              <a:gd name="connsiteY29" fmla="*/ 0 h 863928"/>
              <a:gd name="connsiteX30" fmla="*/ 784994 w 820386"/>
              <a:gd name="connsiteY30" fmla="*/ 0 h 863928"/>
              <a:gd name="connsiteX31" fmla="*/ 820386 w 820386"/>
              <a:gd name="connsiteY31" fmla="*/ 35392 h 863928"/>
              <a:gd name="connsiteX32" fmla="*/ 820386 w 820386"/>
              <a:gd name="connsiteY32" fmla="*/ 497783 h 863928"/>
              <a:gd name="connsiteX33" fmla="*/ 784994 w 820386"/>
              <a:gd name="connsiteY33" fmla="*/ 533176 h 863928"/>
              <a:gd name="connsiteX34" fmla="*/ 337014 w 820386"/>
              <a:gd name="connsiteY34" fmla="*/ 533176 h 863928"/>
              <a:gd name="connsiteX35" fmla="*/ 339595 w 820386"/>
              <a:gd name="connsiteY35" fmla="*/ 478942 h 863928"/>
              <a:gd name="connsiteX36" fmla="*/ 754005 w 820386"/>
              <a:gd name="connsiteY36" fmla="*/ 478942 h 863928"/>
              <a:gd name="connsiteX37" fmla="*/ 766916 w 820386"/>
              <a:gd name="connsiteY37" fmla="*/ 466030 h 863928"/>
              <a:gd name="connsiteX38" fmla="*/ 766916 w 820386"/>
              <a:gd name="connsiteY38" fmla="*/ 67145 h 863928"/>
              <a:gd name="connsiteX39" fmla="*/ 754005 w 820386"/>
              <a:gd name="connsiteY39" fmla="*/ 54234 h 863928"/>
              <a:gd name="connsiteX40" fmla="*/ 66381 w 820386"/>
              <a:gd name="connsiteY40" fmla="*/ 54234 h 863928"/>
              <a:gd name="connsiteX41" fmla="*/ 53470 w 820386"/>
              <a:gd name="connsiteY41" fmla="*/ 67145 h 863928"/>
              <a:gd name="connsiteX42" fmla="*/ 53470 w 820386"/>
              <a:gd name="connsiteY42" fmla="*/ 466030 h 863928"/>
              <a:gd name="connsiteX43" fmla="*/ 66381 w 820386"/>
              <a:gd name="connsiteY43" fmla="*/ 478942 h 863928"/>
              <a:gd name="connsiteX44" fmla="*/ 89024 w 820386"/>
              <a:gd name="connsiteY44" fmla="*/ 478942 h 863928"/>
              <a:gd name="connsiteX45" fmla="*/ 89024 w 820386"/>
              <a:gd name="connsiteY45" fmla="*/ 420135 h 863928"/>
              <a:gd name="connsiteX46" fmla="*/ 163050 w 820386"/>
              <a:gd name="connsiteY46" fmla="*/ 349618 h 863928"/>
              <a:gd name="connsiteX47" fmla="*/ 165592 w 820386"/>
              <a:gd name="connsiteY47" fmla="*/ 349500 h 863928"/>
              <a:gd name="connsiteX48" fmla="*/ 189491 w 820386"/>
              <a:gd name="connsiteY48" fmla="*/ 410262 h 863928"/>
              <a:gd name="connsiteX49" fmla="*/ 205142 w 820386"/>
              <a:gd name="connsiteY49" fmla="*/ 410262 h 863928"/>
              <a:gd name="connsiteX50" fmla="*/ 205142 w 820386"/>
              <a:gd name="connsiteY50" fmla="*/ 349809 h 863928"/>
              <a:gd name="connsiteX51" fmla="*/ 229231 w 820386"/>
              <a:gd name="connsiteY51" fmla="*/ 349809 h 863928"/>
              <a:gd name="connsiteX52" fmla="*/ 229231 w 820386"/>
              <a:gd name="connsiteY52" fmla="*/ 410262 h 863928"/>
              <a:gd name="connsiteX53" fmla="*/ 244882 w 820386"/>
              <a:gd name="connsiteY53" fmla="*/ 410262 h 863928"/>
              <a:gd name="connsiteX54" fmla="*/ 268001 w 820386"/>
              <a:gd name="connsiteY54" fmla="*/ 347034 h 863928"/>
              <a:gd name="connsiteX55" fmla="*/ 455921 w 820386"/>
              <a:gd name="connsiteY55" fmla="*/ 330910 h 863928"/>
              <a:gd name="connsiteX56" fmla="*/ 476718 w 820386"/>
              <a:gd name="connsiteY56" fmla="*/ 378256 h 863928"/>
              <a:gd name="connsiteX57" fmla="*/ 309501 w 820386"/>
              <a:gd name="connsiteY57" fmla="*/ 444137 h 863928"/>
              <a:gd name="connsiteX58" fmla="*/ 291922 w 820386"/>
              <a:gd name="connsiteY58" fmla="*/ 824847 h 863928"/>
              <a:gd name="connsiteX59" fmla="*/ 264128 w 820386"/>
              <a:gd name="connsiteY59" fmla="*/ 845971 h 863928"/>
              <a:gd name="connsiteX60" fmla="*/ 175557 w 820386"/>
              <a:gd name="connsiteY60" fmla="*/ 845971 h 863928"/>
              <a:gd name="connsiteX61" fmla="*/ 148134 w 820386"/>
              <a:gd name="connsiteY61" fmla="*/ 820400 h 863928"/>
              <a:gd name="connsiteX62" fmla="*/ 137386 w 820386"/>
              <a:gd name="connsiteY62" fmla="*/ 641934 h 863928"/>
              <a:gd name="connsiteX63" fmla="*/ 89024 w 820386"/>
              <a:gd name="connsiteY63" fmla="*/ 607469 h 863928"/>
              <a:gd name="connsiteX64" fmla="*/ 89024 w 820386"/>
              <a:gd name="connsiteY64" fmla="*/ 533176 h 863928"/>
              <a:gd name="connsiteX65" fmla="*/ 35392 w 820386"/>
              <a:gd name="connsiteY65" fmla="*/ 533176 h 863928"/>
              <a:gd name="connsiteX66" fmla="*/ 0 w 820386"/>
              <a:gd name="connsiteY66" fmla="*/ 497783 h 863928"/>
              <a:gd name="connsiteX67" fmla="*/ 0 w 820386"/>
              <a:gd name="connsiteY67" fmla="*/ 35392 h 863928"/>
              <a:gd name="connsiteX68" fmla="*/ 35392 w 820386"/>
              <a:gd name="connsiteY68" fmla="*/ 0 h 86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20386" h="863928">
                <a:moveTo>
                  <a:pt x="622929" y="739419"/>
                </a:moveTo>
                <a:lnTo>
                  <a:pt x="726814" y="739419"/>
                </a:lnTo>
                <a:cubicBezTo>
                  <a:pt x="761196" y="739419"/>
                  <a:pt x="789069" y="767292"/>
                  <a:pt x="789069" y="801674"/>
                </a:cubicBezTo>
                <a:cubicBezTo>
                  <a:pt x="789069" y="822425"/>
                  <a:pt x="789068" y="843177"/>
                  <a:pt x="789068" y="863928"/>
                </a:cubicBezTo>
                <a:lnTo>
                  <a:pt x="560674" y="863928"/>
                </a:lnTo>
                <a:lnTo>
                  <a:pt x="560674" y="801674"/>
                </a:lnTo>
                <a:cubicBezTo>
                  <a:pt x="560674" y="767292"/>
                  <a:pt x="588547" y="739419"/>
                  <a:pt x="622929" y="739419"/>
                </a:cubicBezTo>
                <a:close/>
                <a:moveTo>
                  <a:pt x="386896" y="739419"/>
                </a:moveTo>
                <a:lnTo>
                  <a:pt x="490781" y="739419"/>
                </a:lnTo>
                <a:cubicBezTo>
                  <a:pt x="525163" y="739419"/>
                  <a:pt x="553036" y="767292"/>
                  <a:pt x="553036" y="801674"/>
                </a:cubicBezTo>
                <a:cubicBezTo>
                  <a:pt x="553036" y="822425"/>
                  <a:pt x="553035" y="843177"/>
                  <a:pt x="553035" y="863928"/>
                </a:cubicBezTo>
                <a:lnTo>
                  <a:pt x="324641" y="863928"/>
                </a:lnTo>
                <a:lnTo>
                  <a:pt x="324641" y="801674"/>
                </a:lnTo>
                <a:cubicBezTo>
                  <a:pt x="324641" y="767292"/>
                  <a:pt x="352514" y="739419"/>
                  <a:pt x="386896" y="739419"/>
                </a:cubicBezTo>
                <a:close/>
                <a:moveTo>
                  <a:pt x="674948" y="570359"/>
                </a:moveTo>
                <a:cubicBezTo>
                  <a:pt x="733651" y="570991"/>
                  <a:pt x="738792" y="604463"/>
                  <a:pt x="739907" y="638584"/>
                </a:cubicBezTo>
                <a:cubicBezTo>
                  <a:pt x="741377" y="683569"/>
                  <a:pt x="720291" y="727617"/>
                  <a:pt x="672771" y="727494"/>
                </a:cubicBezTo>
                <a:cubicBezTo>
                  <a:pt x="623506" y="727367"/>
                  <a:pt x="610781" y="672384"/>
                  <a:pt x="609989" y="646205"/>
                </a:cubicBezTo>
                <a:cubicBezTo>
                  <a:pt x="609264" y="622193"/>
                  <a:pt x="606459" y="569621"/>
                  <a:pt x="674948" y="570359"/>
                </a:cubicBezTo>
                <a:close/>
                <a:moveTo>
                  <a:pt x="438915" y="570359"/>
                </a:moveTo>
                <a:cubicBezTo>
                  <a:pt x="497618" y="570991"/>
                  <a:pt x="502759" y="604463"/>
                  <a:pt x="503874" y="638584"/>
                </a:cubicBezTo>
                <a:cubicBezTo>
                  <a:pt x="505344" y="683569"/>
                  <a:pt x="484258" y="727617"/>
                  <a:pt x="436738" y="727494"/>
                </a:cubicBezTo>
                <a:cubicBezTo>
                  <a:pt x="387473" y="727367"/>
                  <a:pt x="374748" y="672384"/>
                  <a:pt x="373956" y="646205"/>
                </a:cubicBezTo>
                <a:cubicBezTo>
                  <a:pt x="373231" y="622193"/>
                  <a:pt x="370426" y="569621"/>
                  <a:pt x="438915" y="570359"/>
                </a:cubicBezTo>
                <a:close/>
                <a:moveTo>
                  <a:pt x="217879" y="159910"/>
                </a:moveTo>
                <a:cubicBezTo>
                  <a:pt x="276582" y="160542"/>
                  <a:pt x="281723" y="194014"/>
                  <a:pt x="282838" y="228135"/>
                </a:cubicBezTo>
                <a:cubicBezTo>
                  <a:pt x="284308" y="273121"/>
                  <a:pt x="263222" y="317168"/>
                  <a:pt x="215702" y="317046"/>
                </a:cubicBezTo>
                <a:cubicBezTo>
                  <a:pt x="166437" y="316919"/>
                  <a:pt x="153712" y="261936"/>
                  <a:pt x="152920" y="235756"/>
                </a:cubicBezTo>
                <a:cubicBezTo>
                  <a:pt x="152195" y="211744"/>
                  <a:pt x="149390" y="159172"/>
                  <a:pt x="217879" y="159910"/>
                </a:cubicBezTo>
                <a:close/>
                <a:moveTo>
                  <a:pt x="35392" y="0"/>
                </a:moveTo>
                <a:lnTo>
                  <a:pt x="784994" y="0"/>
                </a:lnTo>
                <a:cubicBezTo>
                  <a:pt x="804540" y="0"/>
                  <a:pt x="820386" y="15846"/>
                  <a:pt x="820386" y="35392"/>
                </a:cubicBezTo>
                <a:lnTo>
                  <a:pt x="820386" y="497783"/>
                </a:lnTo>
                <a:cubicBezTo>
                  <a:pt x="820386" y="517330"/>
                  <a:pt x="804540" y="533176"/>
                  <a:pt x="784994" y="533176"/>
                </a:cubicBezTo>
                <a:lnTo>
                  <a:pt x="337014" y="533176"/>
                </a:lnTo>
                <a:lnTo>
                  <a:pt x="339595" y="478942"/>
                </a:lnTo>
                <a:lnTo>
                  <a:pt x="754005" y="478942"/>
                </a:lnTo>
                <a:cubicBezTo>
                  <a:pt x="761135" y="478942"/>
                  <a:pt x="766916" y="473161"/>
                  <a:pt x="766916" y="466030"/>
                </a:cubicBezTo>
                <a:lnTo>
                  <a:pt x="766916" y="67145"/>
                </a:lnTo>
                <a:cubicBezTo>
                  <a:pt x="766916" y="60015"/>
                  <a:pt x="761135" y="54234"/>
                  <a:pt x="754005" y="54234"/>
                </a:cubicBezTo>
                <a:lnTo>
                  <a:pt x="66381" y="54234"/>
                </a:lnTo>
                <a:cubicBezTo>
                  <a:pt x="59251" y="54234"/>
                  <a:pt x="53470" y="60015"/>
                  <a:pt x="53470" y="67145"/>
                </a:cubicBezTo>
                <a:lnTo>
                  <a:pt x="53470" y="466030"/>
                </a:lnTo>
                <a:cubicBezTo>
                  <a:pt x="53470" y="473161"/>
                  <a:pt x="59251" y="478942"/>
                  <a:pt x="66381" y="478942"/>
                </a:cubicBezTo>
                <a:lnTo>
                  <a:pt x="89024" y="478942"/>
                </a:lnTo>
                <a:lnTo>
                  <a:pt x="89024" y="420135"/>
                </a:lnTo>
                <a:cubicBezTo>
                  <a:pt x="88147" y="371617"/>
                  <a:pt x="115045" y="354040"/>
                  <a:pt x="163050" y="349618"/>
                </a:cubicBezTo>
                <a:lnTo>
                  <a:pt x="165592" y="349500"/>
                </a:lnTo>
                <a:lnTo>
                  <a:pt x="189491" y="410262"/>
                </a:lnTo>
                <a:lnTo>
                  <a:pt x="205142" y="410262"/>
                </a:lnTo>
                <a:lnTo>
                  <a:pt x="205142" y="349809"/>
                </a:lnTo>
                <a:lnTo>
                  <a:pt x="229231" y="349809"/>
                </a:lnTo>
                <a:lnTo>
                  <a:pt x="229231" y="410262"/>
                </a:lnTo>
                <a:lnTo>
                  <a:pt x="244882" y="410262"/>
                </a:lnTo>
                <a:lnTo>
                  <a:pt x="268001" y="347034"/>
                </a:lnTo>
                <a:lnTo>
                  <a:pt x="455921" y="330910"/>
                </a:lnTo>
                <a:cubicBezTo>
                  <a:pt x="494496" y="325186"/>
                  <a:pt x="501194" y="366053"/>
                  <a:pt x="476718" y="378256"/>
                </a:cubicBezTo>
                <a:cubicBezTo>
                  <a:pt x="449245" y="391955"/>
                  <a:pt x="308241" y="392178"/>
                  <a:pt x="309501" y="444137"/>
                </a:cubicBezTo>
                <a:cubicBezTo>
                  <a:pt x="305922" y="522277"/>
                  <a:pt x="293740" y="755553"/>
                  <a:pt x="291922" y="824847"/>
                </a:cubicBezTo>
                <a:cubicBezTo>
                  <a:pt x="290417" y="841617"/>
                  <a:pt x="280921" y="845878"/>
                  <a:pt x="264128" y="845971"/>
                </a:cubicBezTo>
                <a:lnTo>
                  <a:pt x="175557" y="845971"/>
                </a:lnTo>
                <a:cubicBezTo>
                  <a:pt x="162054" y="845786"/>
                  <a:pt x="147740" y="843863"/>
                  <a:pt x="148134" y="820400"/>
                </a:cubicBezTo>
                <a:lnTo>
                  <a:pt x="137386" y="641934"/>
                </a:lnTo>
                <a:cubicBezTo>
                  <a:pt x="116324" y="636622"/>
                  <a:pt x="90630" y="631311"/>
                  <a:pt x="89024" y="607469"/>
                </a:cubicBezTo>
                <a:lnTo>
                  <a:pt x="89024" y="533176"/>
                </a:lnTo>
                <a:lnTo>
                  <a:pt x="35392" y="533176"/>
                </a:lnTo>
                <a:cubicBezTo>
                  <a:pt x="15846" y="533176"/>
                  <a:pt x="0" y="517330"/>
                  <a:pt x="0" y="497783"/>
                </a:cubicBezTo>
                <a:lnTo>
                  <a:pt x="0" y="35392"/>
                </a:lnTo>
                <a:cubicBezTo>
                  <a:pt x="0" y="15846"/>
                  <a:pt x="15846" y="0"/>
                  <a:pt x="35392" y="0"/>
                </a:cubicBezTo>
                <a:close/>
              </a:path>
            </a:pathLst>
          </a:custGeom>
          <a:solidFill>
            <a:srgbClr val="D63334"/>
          </a:solidFill>
          <a:ln>
            <a:solidFill>
              <a:srgbClr val="B000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Polaroid Pictures with solid fill">
            <a:extLst>
              <a:ext uri="{FF2B5EF4-FFF2-40B4-BE49-F238E27FC236}">
                <a16:creationId xmlns:a16="http://schemas.microsoft.com/office/drawing/2014/main" id="{146BC64E-107D-3542-ADCC-8508F68A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2440" y="1545617"/>
            <a:ext cx="721500" cy="721500"/>
          </a:xfrm>
          <a:prstGeom prst="rect">
            <a:avLst/>
          </a:prstGeom>
        </p:spPr>
      </p:pic>
      <p:pic>
        <p:nvPicPr>
          <p:cNvPr id="18" name="Graphic 17" descr="Film reel with solid fill">
            <a:extLst>
              <a:ext uri="{FF2B5EF4-FFF2-40B4-BE49-F238E27FC236}">
                <a16:creationId xmlns:a16="http://schemas.microsoft.com/office/drawing/2014/main" id="{BB92D683-2047-E74B-B7D8-94955FA43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320" y="2360627"/>
            <a:ext cx="692594" cy="6925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D963F9-B605-BE4D-B1F4-756E11C7B2C0}"/>
              </a:ext>
            </a:extLst>
          </p:cNvPr>
          <p:cNvSpPr txBox="1"/>
          <p:nvPr/>
        </p:nvSpPr>
        <p:spPr>
          <a:xfrm>
            <a:off x="9227146" y="1069263"/>
            <a:ext cx="280780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 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200+ </a:t>
            </a:r>
            <a:r>
              <a:rPr lang="en-GB" b="1" dirty="0"/>
              <a:t> Infographics </a:t>
            </a:r>
          </a:p>
          <a:p>
            <a:endParaRPr lang="en-GB" sz="2800" b="1" dirty="0">
              <a:solidFill>
                <a:srgbClr val="C00000"/>
              </a:solidFill>
            </a:endParaRPr>
          </a:p>
          <a:p>
            <a:r>
              <a:rPr lang="en-GB" sz="2800" b="1" dirty="0">
                <a:solidFill>
                  <a:srgbClr val="C00000"/>
                </a:solidFill>
              </a:rPr>
              <a:t>50+ </a:t>
            </a:r>
            <a:r>
              <a:rPr lang="en-GB" b="1" dirty="0"/>
              <a:t> Videos </a:t>
            </a:r>
          </a:p>
          <a:p>
            <a:endParaRPr lang="en-GB" sz="2800" b="1" dirty="0"/>
          </a:p>
          <a:p>
            <a:r>
              <a:rPr lang="en-GB" sz="2800" b="1" dirty="0">
                <a:solidFill>
                  <a:srgbClr val="C00000"/>
                </a:solidFill>
              </a:rPr>
              <a:t>20+</a:t>
            </a:r>
            <a:r>
              <a:rPr lang="en-GB" sz="2800" b="1" dirty="0"/>
              <a:t>  </a:t>
            </a:r>
            <a:r>
              <a:rPr lang="en-GB" b="1" dirty="0"/>
              <a:t>Audio</a:t>
            </a:r>
          </a:p>
          <a:p>
            <a:endParaRPr lang="en-GB" b="1" dirty="0"/>
          </a:p>
          <a:p>
            <a:r>
              <a:rPr lang="en-GB" b="1" dirty="0"/>
              <a:t>Ran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C00000"/>
                </a:solidFill>
              </a:rPr>
              <a:t>45 </a:t>
            </a:r>
            <a:r>
              <a:rPr lang="en-GB" b="1" dirty="0"/>
              <a:t> Workshops </a:t>
            </a:r>
          </a:p>
          <a:p>
            <a:endParaRPr lang="en-GB" b="1" dirty="0"/>
          </a:p>
        </p:txBody>
      </p:sp>
      <p:pic>
        <p:nvPicPr>
          <p:cNvPr id="20" name="Graphic 19" descr="Headphones with solid fill">
            <a:extLst>
              <a:ext uri="{FF2B5EF4-FFF2-40B4-BE49-F238E27FC236}">
                <a16:creationId xmlns:a16="http://schemas.microsoft.com/office/drawing/2014/main" id="{6A85657A-51E7-E148-B62D-C27711D58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2440" y="3195512"/>
            <a:ext cx="670890" cy="6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485E74-6135-4B24-B8AD-897D8A338114}"/>
              </a:ext>
            </a:extLst>
          </p:cNvPr>
          <p:cNvSpPr/>
          <p:nvPr/>
        </p:nvSpPr>
        <p:spPr>
          <a:xfrm>
            <a:off x="-374754" y="-209863"/>
            <a:ext cx="8105590" cy="108828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ZA" sz="6600" dirty="0"/>
              <a:t>Problem </a:t>
            </a:r>
          </a:p>
          <a:p>
            <a:pPr lvl="2"/>
            <a:r>
              <a:rPr lang="en-ZA" sz="6600" dirty="0"/>
              <a:t>statement </a:t>
            </a: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There is an opportunity now, if we all come together to reduce a fourth wave.</a:t>
            </a: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Doing so would not only save thousands of lives, but also protect the economy, and businesses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ZA" sz="2800" dirty="0"/>
          </a:p>
          <a:p>
            <a:pPr lvl="2"/>
            <a:endParaRPr lang="en-ZA" sz="2800" dirty="0"/>
          </a:p>
          <a:p>
            <a:pPr lvl="2"/>
            <a:endParaRPr lang="en-ZA" sz="2800" dirty="0"/>
          </a:p>
          <a:p>
            <a:pPr lvl="4"/>
            <a:endParaRPr lang="en-ZA" sz="2800" dirty="0"/>
          </a:p>
          <a:p>
            <a:pPr lvl="4"/>
            <a:endParaRPr lang="en-ZA" sz="2800" dirty="0"/>
          </a:p>
        </p:txBody>
      </p:sp>
      <p:sp>
        <p:nvSpPr>
          <p:cNvPr id="4" name="TextBox 4"/>
          <p:cNvSpPr txBox="1"/>
          <p:nvPr/>
        </p:nvSpPr>
        <p:spPr>
          <a:xfrm>
            <a:off x="1828800" y="1409700"/>
            <a:ext cx="556088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endParaRPr lang="en-US" sz="6000" b="1" spc="-60" dirty="0">
              <a:solidFill>
                <a:srgbClr val="D6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62440" y="834628"/>
            <a:ext cx="9392382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 vaccine rollout has grown, with supply being more readily available than before, yet vaccine uptake has decreased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It is now no longer possible to reach the 70% vaccine target by 16 December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There is more need than ever to encourage people to maintain non-pharmaceutical approaches to reduce the spread of COVID-19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There is a trust deficit when it comes to government communications, which needs to be filled by credible, non-governmental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Ask Afrika research is suggesting mandates and incentives may not be as effective as hoped, and reduce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There is a need for targeted communications in communities where there is vaccine hesitancy – and to align COVID-19 communications with the rollout of COVID-19 vaccines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40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05294-207A-4BCD-B083-E1DFE24F0E88}"/>
              </a:ext>
            </a:extLst>
          </p:cNvPr>
          <p:cNvSpPr/>
          <p:nvPr/>
        </p:nvSpPr>
        <p:spPr>
          <a:xfrm>
            <a:off x="-224589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connected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6E757-CF39-C143-AF8D-D3137FE8B391}"/>
              </a:ext>
            </a:extLst>
          </p:cNvPr>
          <p:cNvSpPr txBox="1"/>
          <p:nvPr/>
        </p:nvSpPr>
        <p:spPr>
          <a:xfrm>
            <a:off x="926316" y="1338851"/>
            <a:ext cx="16648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sit in NDOH RCCE groupings in order to provide social listening, and receive information on content creation and the latest research.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assist NDOH with drafting their content for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sit in the national communication partnership in order to collaborate with B4SA, civil society, Solidarity Fund and other organizations to respond to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GCIS distributes some of our content in their </a:t>
            </a:r>
            <a:r>
              <a:rPr lang="en-US" sz="2400" dirty="0" err="1"/>
              <a:t>programmes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Civil Society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work on distribution with dozens of civil society, including Equal Education, Treatment Action campaign, Section27 and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Access to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consult with scientists &amp; epidemiologists from various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consult with the Green Flag association on non-pharma approaches to prevent COVID-19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primary information is sourced from local and international government agency communiques, and the WHO.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SDI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Assists COVID Comms with providing supplier and enterprise development points for any supporters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68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485E74-6135-4B24-B8AD-897D8A338114}"/>
              </a:ext>
            </a:extLst>
          </p:cNvPr>
          <p:cNvSpPr/>
          <p:nvPr/>
        </p:nvSpPr>
        <p:spPr>
          <a:xfrm>
            <a:off x="3328736" y="2149642"/>
            <a:ext cx="11630527" cy="59877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600" dirty="0"/>
              <a:t>Existing Commitments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8800" y="1409700"/>
            <a:ext cx="556088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endParaRPr lang="en-US" sz="6000" b="1" spc="-60" dirty="0">
              <a:solidFill>
                <a:srgbClr val="D6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05294-207A-4BCD-B083-E1DFE24F0E88}"/>
              </a:ext>
            </a:extLst>
          </p:cNvPr>
          <p:cNvSpPr/>
          <p:nvPr/>
        </p:nvSpPr>
        <p:spPr>
          <a:xfrm>
            <a:off x="-224589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6E757-CF39-C143-AF8D-D3137FE8B391}"/>
              </a:ext>
            </a:extLst>
          </p:cNvPr>
          <p:cNvSpPr txBox="1"/>
          <p:nvPr/>
        </p:nvSpPr>
        <p:spPr>
          <a:xfrm>
            <a:off x="926316" y="1908477"/>
            <a:ext cx="16648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Solidarity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R2.66-m grant from May to October 2021 for content 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R3m grant from November 2021 – February 2022 for content creation</a:t>
            </a:r>
          </a:p>
          <a:p>
            <a:endParaRPr lang="en-US" sz="4000" dirty="0"/>
          </a:p>
          <a:p>
            <a:r>
              <a:rPr lang="en-US" sz="4000" b="1" dirty="0" err="1"/>
              <a:t>Aware.org</a:t>
            </a:r>
            <a:endParaRPr lang="en-US" sz="4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R100k grant for capacity building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r>
              <a:rPr lang="en-US" sz="4000" b="1" dirty="0"/>
              <a:t>Barloworld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Has provided COVID Comms with a R210 000 grant to expand existing work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739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05294-207A-4BCD-B083-E1DFE24F0E88}"/>
              </a:ext>
            </a:extLst>
          </p:cNvPr>
          <p:cNvSpPr/>
          <p:nvPr/>
        </p:nvSpPr>
        <p:spPr>
          <a:xfrm>
            <a:off x="-224589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Partnerships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6E757-CF39-C143-AF8D-D3137FE8B391}"/>
              </a:ext>
            </a:extLst>
          </p:cNvPr>
          <p:cNvSpPr txBox="1"/>
          <p:nvPr/>
        </p:nvSpPr>
        <p:spPr>
          <a:xfrm>
            <a:off x="926316" y="1518733"/>
            <a:ext cx="166484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ISUZU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Use of rebranding with COVID Comms information products in factory and facilities, including infographics and videos</a:t>
            </a:r>
          </a:p>
          <a:p>
            <a:endParaRPr lang="en-US" sz="4000" dirty="0"/>
          </a:p>
          <a:p>
            <a:r>
              <a:rPr lang="en-US" sz="4000" b="1" dirty="0"/>
              <a:t>HASA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Use of rebranding with COVID Comms information products on social media and distributed</a:t>
            </a:r>
          </a:p>
          <a:p>
            <a:endParaRPr lang="en-US" sz="4000" dirty="0"/>
          </a:p>
          <a:p>
            <a:r>
              <a:rPr lang="en-US" sz="4000" b="1" dirty="0"/>
              <a:t>Discovery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We worked with Discovery and produced a series of videos, graphics and articles under Discovery branding</a:t>
            </a:r>
          </a:p>
        </p:txBody>
      </p:sp>
    </p:spTree>
    <p:extLst>
      <p:ext uri="{BB962C8B-B14F-4D97-AF65-F5344CB8AC3E}">
        <p14:creationId xmlns:p14="http://schemas.microsoft.com/office/powerpoint/2010/main" val="84621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05294-207A-4BCD-B083-E1DFE24F0E88}"/>
              </a:ext>
            </a:extLst>
          </p:cNvPr>
          <p:cNvSpPr/>
          <p:nvPr/>
        </p:nvSpPr>
        <p:spPr>
          <a:xfrm>
            <a:off x="-224589" y="361183"/>
            <a:ext cx="18801347" cy="846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825D7-4162-4920-BC29-50DD52176385}"/>
              </a:ext>
            </a:extLst>
          </p:cNvPr>
          <p:cNvSpPr txBox="1"/>
          <p:nvPr/>
        </p:nvSpPr>
        <p:spPr>
          <a:xfrm>
            <a:off x="227622" y="361183"/>
            <a:ext cx="17347182" cy="79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Partnerships</a:t>
            </a:r>
            <a:endParaRPr lang="en-US" sz="5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209AC-B487-7E4C-88D2-083C9F2780C2}"/>
              </a:ext>
            </a:extLst>
          </p:cNvPr>
          <p:cNvSpPr txBox="1"/>
          <p:nvPr/>
        </p:nvSpPr>
        <p:spPr>
          <a:xfrm>
            <a:off x="536571" y="1357987"/>
            <a:ext cx="17211783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AdReach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Donated R1.3-m worth of outdoor advertising space</a:t>
            </a:r>
          </a:p>
          <a:p>
            <a:endParaRPr lang="en-US" sz="2400" dirty="0"/>
          </a:p>
          <a:p>
            <a:r>
              <a:rPr lang="en-US" sz="2400" b="1" dirty="0"/>
              <a:t>Association of Independent Publishers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Discounted advertising package for 4</a:t>
            </a:r>
            <a:r>
              <a:rPr lang="en-US" sz="2400" baseline="30000" dirty="0"/>
              <a:t>th</a:t>
            </a:r>
            <a:r>
              <a:rPr lang="en-US" sz="2400" dirty="0"/>
              <a:t> Wave material in 150 community newspapers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SABC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service announcements broadcast from December 2020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Commitment to using 4</a:t>
            </a:r>
            <a:r>
              <a:rPr lang="en-US" sz="2400" baseline="30000" dirty="0"/>
              <a:t>th</a:t>
            </a:r>
            <a:r>
              <a:rPr lang="en-US" sz="2400" dirty="0"/>
              <a:t> wave content on news and entertainment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Commitment to 3 to 1 discount on prime time radio advertising and 2 to 1 on TV, more if higher commitment from funders</a:t>
            </a:r>
          </a:p>
          <a:p>
            <a:endParaRPr lang="en-US" sz="2400" dirty="0"/>
          </a:p>
          <a:p>
            <a:r>
              <a:rPr lang="en-US" sz="2400" b="1" dirty="0"/>
              <a:t>MultiChoice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service announcements broadcast from June 2021 to date</a:t>
            </a:r>
          </a:p>
          <a:p>
            <a:endParaRPr lang="en-US" sz="2400" dirty="0"/>
          </a:p>
          <a:p>
            <a:r>
              <a:rPr lang="en-US" sz="2400" b="1" dirty="0"/>
              <a:t>News24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COVID Comms graphics to illustrate COVID-19 articles online and in online newsletters</a:t>
            </a:r>
          </a:p>
          <a:p>
            <a:endParaRPr lang="en-US" sz="2400" dirty="0"/>
          </a:p>
          <a:p>
            <a:r>
              <a:rPr lang="en-US" sz="2400" b="1" dirty="0"/>
              <a:t>Daily Maverick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COVID Comms graphics to illustrate COVID-19 articles online and in online newsletters</a:t>
            </a:r>
          </a:p>
          <a:p>
            <a:endParaRPr lang="en-US" sz="2400" dirty="0"/>
          </a:p>
          <a:p>
            <a:r>
              <a:rPr lang="en-US" sz="2400" b="1" dirty="0"/>
              <a:t>702 Radio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our radio PSA’s in their ad breaks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53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485E74-6135-4B24-B8AD-897D8A338114}"/>
              </a:ext>
            </a:extLst>
          </p:cNvPr>
          <p:cNvSpPr/>
          <p:nvPr/>
        </p:nvSpPr>
        <p:spPr>
          <a:xfrm>
            <a:off x="3328736" y="2149642"/>
            <a:ext cx="11630527" cy="59877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600" dirty="0"/>
              <a:t>What can we do?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8800" y="1409700"/>
            <a:ext cx="556088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endParaRPr lang="en-US" sz="6000" b="1" spc="-60" dirty="0">
              <a:solidFill>
                <a:srgbClr val="D6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6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9997</TotalTime>
  <Words>1100</Words>
  <Application>Microsoft Macintosh PowerPoint</Application>
  <PresentationFormat>Custom</PresentationFormat>
  <Paragraphs>169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Helveticish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Photo-centric  Finance Pitch Deck Presentation</dc:title>
  <dc:creator/>
  <cp:lastModifiedBy>David Lydall</cp:lastModifiedBy>
  <cp:revision>431</cp:revision>
  <dcterms:created xsi:type="dcterms:W3CDTF">2006-08-16T00:00:00Z</dcterms:created>
  <dcterms:modified xsi:type="dcterms:W3CDTF">2021-11-30T13:22:30Z</dcterms:modified>
  <dc:identifier>DAEe9IJcw1I</dc:identifier>
</cp:coreProperties>
</file>