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image/tiff" Extension="tiff"/>
  <Default ContentType="image/svg+xml" Extension="sv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tableStyles" Target="tableStyle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BTI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2-479E-A203-465CB4F16A0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2-479E-A203-465CB4F16A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2-479E-A203-465CB4F16A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2-479E-A203-465CB4F16A07}"/>
              </c:ext>
            </c:extLst>
          </c:dPt>
          <c:cat>
            <c:strRef>
              <c:f>Sheet1!$A$2:$A$5</c:f>
              <c:strCache>
                <c:ptCount val="4"/>
                <c:pt idx="0">
                  <c:v>Mild: 96%</c:v>
                </c:pt>
                <c:pt idx="1">
                  <c:v>Moderate: 3%</c:v>
                </c:pt>
                <c:pt idx="2">
                  <c:v>Severe: Less than 0.05%</c:v>
                </c:pt>
                <c:pt idx="3">
                  <c:v>Death: Less than 0.05%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10581</c:v>
                </c:pt>
                <c:pt idx="1">
                  <c:v>314</c:v>
                </c:pt>
                <c:pt idx="2">
                  <c:v>55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9-4492-9A0C-8815C4D08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10200266062637"/>
          <c:y val="0.2404968001006566"/>
          <c:w val="0.32061032610649698"/>
          <c:h val="0.447103043422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5AFE-50BF-4ECA-A039-A1EDE5901E2B}" type="datetimeFigureOut">
              <a:rPr lang="en-GB" smtClean="0"/>
              <a:t>06/08/2021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7E788-3BCC-4822-AEAA-FFE016D00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0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9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4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9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Please add photo of traditional health practitioners (sent via WhatsApp)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4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9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7E788-3BCC-4822-AEAA-FFE016D009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0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3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2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E788-3BCC-4822-AEAA-FFE016D0090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aprisa.org/Default" TargetMode="External"/><Relationship Id="rId9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aprisa.org/Default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aprisa.org/Default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aprisa.org/Default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A6EDF1-DB4C-49AB-AAE1-C906874DF986}"/>
              </a:ext>
            </a:extLst>
          </p:cNvPr>
          <p:cNvSpPr/>
          <p:nvPr userDrawn="1"/>
        </p:nvSpPr>
        <p:spPr>
          <a:xfrm>
            <a:off x="0" y="4867835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8EA8C9-13B1-4B66-80A0-03A86216C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14" y="3073411"/>
            <a:ext cx="9655377" cy="1423313"/>
          </a:xfrm>
        </p:spPr>
        <p:txBody>
          <a:bodyPr anchor="ctr" anchorCtr="0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ED1BF0-5B12-47F8-B4B7-73B83738C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14" y="6307941"/>
            <a:ext cx="9655377" cy="341632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EB812E8A-901B-4956-AC68-300E1DF9B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27" y="5069604"/>
            <a:ext cx="1119450" cy="81566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37DB572-4CA4-4C22-AB77-05223658A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9596" r="4949" b="9798"/>
          <a:stretch/>
        </p:blipFill>
        <p:spPr>
          <a:xfrm>
            <a:off x="7808005" y="5165373"/>
            <a:ext cx="1361299" cy="624124"/>
          </a:xfrm>
          <a:prstGeom prst="rect">
            <a:avLst/>
          </a:prstGeom>
        </p:spPr>
      </p:pic>
      <p:pic>
        <p:nvPicPr>
          <p:cNvPr id="22" name="Picture 21">
            <a:hlinkClick r:id="rId4"/>
            <a:extLst>
              <a:ext uri="{FF2B5EF4-FFF2-40B4-BE49-F238E27FC236}">
                <a16:creationId xmlns:a16="http://schemas.microsoft.com/office/drawing/2014/main" id="{053105BD-6893-409A-9DE0-8650067E3C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3" y="5238946"/>
            <a:ext cx="1492365" cy="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CD1FD8E-5757-4265-AF00-3BCE1F910E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5611" y="5094283"/>
            <a:ext cx="1083115" cy="76630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3C3FD038-24F7-480C-8B5A-B6700AC34E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99" y="658804"/>
            <a:ext cx="3021402" cy="215884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5EE43D-556A-4156-9BB9-1DAF1E28F7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30349" y="5031120"/>
            <a:ext cx="1426033" cy="8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D539D-5F52-4287-BC58-558ACFC91B45}"/>
              </a:ext>
            </a:extLst>
          </p:cNvPr>
          <p:cNvSpPr/>
          <p:nvPr userDrawn="1"/>
        </p:nvSpPr>
        <p:spPr>
          <a:xfrm>
            <a:off x="168000" y="173237"/>
            <a:ext cx="11856000" cy="6511526"/>
          </a:xfrm>
          <a:prstGeom prst="rect">
            <a:avLst/>
          </a:prstGeom>
          <a:solidFill>
            <a:schemeClr val="bg1"/>
          </a:solidFill>
          <a:ln w="825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DA548-9F3F-40C5-BF50-C800390619AD}"/>
              </a:ext>
            </a:extLst>
          </p:cNvPr>
          <p:cNvSpPr/>
          <p:nvPr userDrawn="1"/>
        </p:nvSpPr>
        <p:spPr>
          <a:xfrm>
            <a:off x="290448" y="288757"/>
            <a:ext cx="11611105" cy="5467648"/>
          </a:xfrm>
          <a:prstGeom prst="rect">
            <a:avLst/>
          </a:prstGeom>
          <a:noFill/>
          <a:ln w="50800" cmpd="sng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10F51D-E9D4-46AD-A3FD-117933E4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3762"/>
            <a:ext cx="11125200" cy="664146"/>
          </a:xfrm>
        </p:spPr>
        <p:txBody>
          <a:bodyPr>
            <a:norm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BDF31B-E691-43D7-9EBB-231281DD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49496"/>
            <a:ext cx="11125200" cy="43963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22AB8CE-F375-45ED-9647-F2D332C7E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023" y="5910848"/>
            <a:ext cx="861577" cy="62776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439A227-86A5-4B27-8312-48435175E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9596" r="4949" b="9798"/>
          <a:stretch/>
        </p:blipFill>
        <p:spPr>
          <a:xfrm>
            <a:off x="8215265" y="5984556"/>
            <a:ext cx="1047714" cy="480353"/>
          </a:xfrm>
          <a:prstGeom prst="rect">
            <a:avLst/>
          </a:prstGeom>
        </p:spPr>
      </p:pic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405C8DA4-9235-4F7C-B44A-7068CC811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41181"/>
            <a:ext cx="1148588" cy="3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CD30D7D-FBA1-4328-8312-53079C92F3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16031" y="5929842"/>
            <a:ext cx="833612" cy="5897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58F8653-F374-40A3-994D-AB87BFB9985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3686" y="5881229"/>
            <a:ext cx="1097536" cy="6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9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D539D-5F52-4287-BC58-558ACFC91B45}"/>
              </a:ext>
            </a:extLst>
          </p:cNvPr>
          <p:cNvSpPr/>
          <p:nvPr userDrawn="1"/>
        </p:nvSpPr>
        <p:spPr>
          <a:xfrm>
            <a:off x="168000" y="173237"/>
            <a:ext cx="11856000" cy="6511526"/>
          </a:xfrm>
          <a:prstGeom prst="rect">
            <a:avLst/>
          </a:prstGeom>
          <a:solidFill>
            <a:schemeClr val="bg1"/>
          </a:solidFill>
          <a:ln w="825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DA548-9F3F-40C5-BF50-C800390619AD}"/>
              </a:ext>
            </a:extLst>
          </p:cNvPr>
          <p:cNvSpPr/>
          <p:nvPr userDrawn="1"/>
        </p:nvSpPr>
        <p:spPr>
          <a:xfrm>
            <a:off x="290448" y="288757"/>
            <a:ext cx="11611105" cy="5467648"/>
          </a:xfrm>
          <a:prstGeom prst="rect">
            <a:avLst/>
          </a:prstGeom>
          <a:noFill/>
          <a:ln w="50800" cmpd="sng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10F51D-E9D4-46AD-A3FD-117933E4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3762"/>
            <a:ext cx="11125200" cy="664146"/>
          </a:xfrm>
        </p:spPr>
        <p:txBody>
          <a:bodyPr>
            <a:normAutofit/>
          </a:bodyPr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0437CF3-1DE3-47D0-AAFD-FD03E9EB5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023" y="5910848"/>
            <a:ext cx="861577" cy="62776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411BE86-73B5-4BB1-92E3-83460A445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9596" r="4949" b="9798"/>
          <a:stretch/>
        </p:blipFill>
        <p:spPr>
          <a:xfrm>
            <a:off x="8215265" y="5984556"/>
            <a:ext cx="1047714" cy="480353"/>
          </a:xfrm>
          <a:prstGeom prst="rect">
            <a:avLst/>
          </a:prstGeom>
        </p:spPr>
      </p:pic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9E8AF3C6-764A-45E5-830E-0190DAA0E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41181"/>
            <a:ext cx="1148588" cy="3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7EAA60-1F89-4041-BC74-E6293DF28C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16031" y="5929842"/>
            <a:ext cx="833612" cy="5897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68E60CF-F366-4413-A487-BAE0F9B73F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3686" y="5881229"/>
            <a:ext cx="1097536" cy="6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9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A6EDF1-DB4C-49AB-AAE1-C906874DF986}"/>
              </a:ext>
            </a:extLst>
          </p:cNvPr>
          <p:cNvSpPr/>
          <p:nvPr userDrawn="1"/>
        </p:nvSpPr>
        <p:spPr>
          <a:xfrm>
            <a:off x="0" y="4867835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8EA8C9-13B1-4B66-80A0-03A86216C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14" y="3073411"/>
            <a:ext cx="9655377" cy="1423313"/>
          </a:xfrm>
        </p:spPr>
        <p:txBody>
          <a:bodyPr anchor="ctr" anchorCtr="0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ED1BF0-5B12-47F8-B4B7-73B83738C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14" y="6307941"/>
            <a:ext cx="9655377" cy="341632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EB812E8A-901B-4956-AC68-300E1DF9B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27" y="5069604"/>
            <a:ext cx="1119450" cy="815663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37DB572-4CA4-4C22-AB77-05223658A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9596" r="4949" b="9798"/>
          <a:stretch/>
        </p:blipFill>
        <p:spPr>
          <a:xfrm>
            <a:off x="7808005" y="5165373"/>
            <a:ext cx="1361299" cy="624124"/>
          </a:xfrm>
          <a:prstGeom prst="rect">
            <a:avLst/>
          </a:prstGeom>
        </p:spPr>
      </p:pic>
      <p:pic>
        <p:nvPicPr>
          <p:cNvPr id="22" name="Picture 21">
            <a:hlinkClick r:id="rId4"/>
            <a:extLst>
              <a:ext uri="{FF2B5EF4-FFF2-40B4-BE49-F238E27FC236}">
                <a16:creationId xmlns:a16="http://schemas.microsoft.com/office/drawing/2014/main" id="{053105BD-6893-409A-9DE0-8650067E3C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3" y="5238946"/>
            <a:ext cx="1492365" cy="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CD1FD8E-5757-4265-AF00-3BCE1F910E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5611" y="5094283"/>
            <a:ext cx="1083115" cy="76630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5EE43D-556A-4156-9BB9-1DAF1E28F7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349" y="5031120"/>
            <a:ext cx="1426033" cy="8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8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63F1-5DE0-4917-BFD0-0BB14858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6A49-D685-4440-A6A8-4C4BA7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B96-8A69-4AFD-8373-15A5D2F0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E8A-2ACE-4A85-909A-5BAF708F46C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5531-0898-48F0-9886-1E249104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9A0B-C464-4E94-B19E-EC176DCA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43AC-7ACD-485E-B01F-6052B20F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2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262" y="286613"/>
            <a:ext cx="9720000" cy="4457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822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February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COVID-19 Vaccine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7A92-B7B5-4DEF-9689-E61D01FC7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95" r:id="rId2"/>
    <p:sldLayoutId id="2147483911" r:id="rId3"/>
    <p:sldLayoutId id="2147483892" r:id="rId4"/>
    <p:sldLayoutId id="2147483912" r:id="rId5"/>
    <p:sldLayoutId id="2147483913" r:id="rId6"/>
    <p:sldLayoutId id="2147483914" r:id="rId7"/>
    <p:sldLayoutId id="214748391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54675-A358-420B-B8C5-A6FD85666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311" y="2717343"/>
            <a:ext cx="9655377" cy="1423313"/>
          </a:xfrm>
        </p:spPr>
        <p:txBody>
          <a:bodyPr/>
          <a:lstStyle/>
          <a:p>
            <a:r>
              <a:rPr lang="en-ZA" b="1" dirty="0">
                <a:latin typeface="+mn-lt"/>
              </a:rPr>
              <a:t>Update on the Janssen®(JNJ) Ad26.COV2.S vaccine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BB6B2D-ACFD-459D-9BBC-A4B29CEA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298" y="4242836"/>
            <a:ext cx="9655377" cy="480131"/>
          </a:xfrm>
        </p:spPr>
        <p:txBody>
          <a:bodyPr/>
          <a:lstStyle/>
          <a:p>
            <a:r>
              <a:rPr lang="en-ZA" sz="2800" b="1" i="1" dirty="0">
                <a:solidFill>
                  <a:schemeClr val="accent2"/>
                </a:solidFill>
              </a:rPr>
              <a:t>Professors Glenda Gray &amp; Linda-Gail Bekker</a:t>
            </a:r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1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8B4C-9D1B-481C-AD10-1B495D1F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0" y="503762"/>
            <a:ext cx="10112829" cy="133868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When breakthrough infections happen they are mild!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9957D3-9C4C-4DA2-8B3F-489E6CB8B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00544"/>
              </p:ext>
            </p:extLst>
          </p:nvPr>
        </p:nvGraphicFramePr>
        <p:xfrm>
          <a:off x="427916" y="1945758"/>
          <a:ext cx="11125200" cy="328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ardrop 8">
            <a:extLst>
              <a:ext uri="{FF2B5EF4-FFF2-40B4-BE49-F238E27FC236}">
                <a16:creationId xmlns:a16="http://schemas.microsoft.com/office/drawing/2014/main" id="{BD825399-731E-476E-87AA-858F5CC9BFED}"/>
              </a:ext>
            </a:extLst>
          </p:cNvPr>
          <p:cNvSpPr/>
          <p:nvPr/>
        </p:nvSpPr>
        <p:spPr>
          <a:xfrm rot="16200000">
            <a:off x="297623" y="279899"/>
            <a:ext cx="1045180" cy="104518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en-GB" sz="36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78EED9-1E38-44AE-B9B3-17C7A0E7C5EC}"/>
              </a:ext>
            </a:extLst>
          </p:cNvPr>
          <p:cNvSpPr/>
          <p:nvPr/>
        </p:nvSpPr>
        <p:spPr>
          <a:xfrm>
            <a:off x="297623" y="279899"/>
            <a:ext cx="1045180" cy="1045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b="1" dirty="0"/>
              <a:t>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08597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37BD8F-A584-48A2-B5BA-03C1D54145C5}"/>
              </a:ext>
            </a:extLst>
          </p:cNvPr>
          <p:cNvSpPr txBox="1"/>
          <p:nvPr/>
        </p:nvSpPr>
        <p:spPr>
          <a:xfrm>
            <a:off x="318888" y="5158433"/>
            <a:ext cx="11556000" cy="64899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08000" rIns="0" bIns="108000" rtlCol="0">
            <a:spAutoFit/>
          </a:bodyPr>
          <a:lstStyle/>
          <a:p>
            <a:pPr algn="ctr" defTabSz="914400">
              <a:defRPr/>
            </a:pPr>
            <a:r>
              <a:rPr lang="en-ZA" sz="2800" b="1" dirty="0">
                <a:solidFill>
                  <a:schemeClr val="bg2"/>
                </a:solidFill>
                <a:latin typeface="Calibri"/>
              </a:rPr>
              <a:t>Protection is as good, if not better, against delta variant.</a:t>
            </a:r>
            <a:endParaRPr lang="en-GB" sz="2800" b="1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F8B4C-9D1B-481C-AD10-1B495D1F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144" y="503762"/>
            <a:ext cx="10072455" cy="1396420"/>
          </a:xfrm>
        </p:spPr>
        <p:txBody>
          <a:bodyPr>
            <a:noAutofit/>
          </a:bodyPr>
          <a:lstStyle/>
          <a:p>
            <a:r>
              <a:rPr lang="en-US" dirty="0"/>
              <a:t>Protection is good against both beta and </a:t>
            </a:r>
            <a:br>
              <a:rPr lang="en-US" dirty="0"/>
            </a:br>
            <a:r>
              <a:rPr lang="en-US" dirty="0"/>
              <a:t>							delta variants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7BB1D-7A98-4C41-9645-A285F5E97A78}"/>
              </a:ext>
            </a:extLst>
          </p:cNvPr>
          <p:cNvSpPr txBox="1"/>
          <p:nvPr/>
        </p:nvSpPr>
        <p:spPr>
          <a:xfrm>
            <a:off x="9579935" y="4696767"/>
            <a:ext cx="231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N = 134 256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0B39F-53E4-41AE-9B9F-DD57F44958EA}"/>
              </a:ext>
            </a:extLst>
          </p:cNvPr>
          <p:cNvSpPr txBox="1"/>
          <p:nvPr/>
        </p:nvSpPr>
        <p:spPr>
          <a:xfrm>
            <a:off x="5062726" y="4388990"/>
            <a:ext cx="21724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Hospitalisation</a:t>
            </a:r>
          </a:p>
          <a:p>
            <a:pPr algn="ctr" defTabSz="914400"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(Delta dominant)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F3E3E-2815-4423-B49E-23DB30B8BDA2}"/>
              </a:ext>
            </a:extLst>
          </p:cNvPr>
          <p:cNvSpPr txBox="1"/>
          <p:nvPr/>
        </p:nvSpPr>
        <p:spPr>
          <a:xfrm>
            <a:off x="1480508" y="4388990"/>
            <a:ext cx="21724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Hospitalisation</a:t>
            </a:r>
          </a:p>
          <a:p>
            <a:pPr algn="ctr" defTabSz="914400"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(Beta dominant)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897CBD4F-3A8E-479C-AD9C-30589B69835A}"/>
              </a:ext>
            </a:extLst>
          </p:cNvPr>
          <p:cNvSpPr/>
          <p:nvPr/>
        </p:nvSpPr>
        <p:spPr>
          <a:xfrm rot="16200000">
            <a:off x="297623" y="279899"/>
            <a:ext cx="1045180" cy="104518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en-GB" sz="36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438474-DAD0-464E-B3F7-B6F4CADEC302}"/>
              </a:ext>
            </a:extLst>
          </p:cNvPr>
          <p:cNvSpPr/>
          <p:nvPr/>
        </p:nvSpPr>
        <p:spPr>
          <a:xfrm>
            <a:off x="297623" y="279899"/>
            <a:ext cx="1045180" cy="1045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b="1" dirty="0"/>
              <a:t>3</a:t>
            </a:r>
            <a:endParaRPr lang="en-GB" sz="5400" b="1" dirty="0"/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B1612F8D-695F-49C0-A32A-3DA9AE341D81}"/>
              </a:ext>
            </a:extLst>
          </p:cNvPr>
          <p:cNvSpPr/>
          <p:nvPr/>
        </p:nvSpPr>
        <p:spPr>
          <a:xfrm>
            <a:off x="2208997" y="3574087"/>
            <a:ext cx="678731" cy="678731"/>
          </a:xfrm>
          <a:custGeom>
            <a:avLst/>
            <a:gdLst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54" h="1055854">
                <a:moveTo>
                  <a:pt x="0" y="527927"/>
                </a:moveTo>
                <a:cubicBezTo>
                  <a:pt x="0" y="236361"/>
                  <a:pt x="119629" y="0"/>
                  <a:pt x="527927" y="0"/>
                </a:cubicBezTo>
                <a:cubicBezTo>
                  <a:pt x="936225" y="0"/>
                  <a:pt x="1055854" y="236361"/>
                  <a:pt x="1055854" y="527927"/>
                </a:cubicBezTo>
                <a:cubicBezTo>
                  <a:pt x="1055854" y="819493"/>
                  <a:pt x="819493" y="1055854"/>
                  <a:pt x="527927" y="1055854"/>
                </a:cubicBezTo>
                <a:cubicBezTo>
                  <a:pt x="236361" y="1055854"/>
                  <a:pt x="0" y="819493"/>
                  <a:pt x="0" y="5279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9275B-6786-43A2-A9E3-2273BFB676EF}"/>
              </a:ext>
            </a:extLst>
          </p:cNvPr>
          <p:cNvSpPr/>
          <p:nvPr/>
        </p:nvSpPr>
        <p:spPr>
          <a:xfrm>
            <a:off x="2381616" y="2515403"/>
            <a:ext cx="370269" cy="1125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6BED6-2C5E-498F-B1AC-FE748BF98B68}"/>
              </a:ext>
            </a:extLst>
          </p:cNvPr>
          <p:cNvSpPr txBox="1"/>
          <p:nvPr/>
        </p:nvSpPr>
        <p:spPr>
          <a:xfrm>
            <a:off x="2921536" y="2398733"/>
            <a:ext cx="171158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ZA" sz="3200" b="1" dirty="0">
                <a:solidFill>
                  <a:prstClr val="black"/>
                </a:solidFill>
                <a:latin typeface="Calibri"/>
              </a:rPr>
              <a:t>67%</a:t>
            </a:r>
          </a:p>
          <a:p>
            <a:pPr defTabSz="914400"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protection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CAA4-1898-42D9-9B43-6A006A3E1970}"/>
              </a:ext>
            </a:extLst>
          </p:cNvPr>
          <p:cNvSpPr txBox="1"/>
          <p:nvPr/>
        </p:nvSpPr>
        <p:spPr>
          <a:xfrm>
            <a:off x="1869026" y="1890416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100%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AE7A4-424D-427C-90C2-E2939C1985B2}"/>
              </a:ext>
            </a:extLst>
          </p:cNvPr>
          <p:cNvSpPr txBox="1"/>
          <p:nvPr/>
        </p:nvSpPr>
        <p:spPr>
          <a:xfrm>
            <a:off x="1869026" y="3428706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9562289F-1165-4ABD-B26A-B5CDB25D6945}"/>
              </a:ext>
            </a:extLst>
          </p:cNvPr>
          <p:cNvSpPr/>
          <p:nvPr/>
        </p:nvSpPr>
        <p:spPr>
          <a:xfrm>
            <a:off x="2199167" y="1770678"/>
            <a:ext cx="704006" cy="2484787"/>
          </a:xfrm>
          <a:custGeom>
            <a:avLst/>
            <a:gdLst>
              <a:gd name="connsiteX0" fmla="*/ 1019175 w 1291590"/>
              <a:gd name="connsiteY0" fmla="*/ 3386138 h 4558665"/>
              <a:gd name="connsiteX1" fmla="*/ 1019175 w 1291590"/>
              <a:gd name="connsiteY1" fmla="*/ 352425 h 4558665"/>
              <a:gd name="connsiteX2" fmla="*/ 666750 w 1291590"/>
              <a:gd name="connsiteY2" fmla="*/ 0 h 4558665"/>
              <a:gd name="connsiteX3" fmla="*/ 314325 w 1291590"/>
              <a:gd name="connsiteY3" fmla="*/ 352425 h 4558665"/>
              <a:gd name="connsiteX4" fmla="*/ 314325 w 1291590"/>
              <a:gd name="connsiteY4" fmla="*/ 3358515 h 4558665"/>
              <a:gd name="connsiteX5" fmla="*/ 0 w 1291590"/>
              <a:gd name="connsiteY5" fmla="*/ 3912870 h 4558665"/>
              <a:gd name="connsiteX6" fmla="*/ 645795 w 1291590"/>
              <a:gd name="connsiteY6" fmla="*/ 4558665 h 4558665"/>
              <a:gd name="connsiteX7" fmla="*/ 1291590 w 1291590"/>
              <a:gd name="connsiteY7" fmla="*/ 3912870 h 4558665"/>
              <a:gd name="connsiteX8" fmla="*/ 1019175 w 1291590"/>
              <a:gd name="connsiteY8" fmla="*/ 3386138 h 45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590" h="4558665">
                <a:moveTo>
                  <a:pt x="1019175" y="3386138"/>
                </a:moveTo>
                <a:lnTo>
                  <a:pt x="1019175" y="352425"/>
                </a:lnTo>
                <a:cubicBezTo>
                  <a:pt x="1019175" y="158115"/>
                  <a:pt x="861060" y="0"/>
                  <a:pt x="666750" y="0"/>
                </a:cubicBezTo>
                <a:cubicBezTo>
                  <a:pt x="472440" y="0"/>
                  <a:pt x="314325" y="158115"/>
                  <a:pt x="314325" y="352425"/>
                </a:cubicBezTo>
                <a:lnTo>
                  <a:pt x="314325" y="3358515"/>
                </a:lnTo>
                <a:cubicBezTo>
                  <a:pt x="125730" y="3470910"/>
                  <a:pt x="0" y="3676650"/>
                  <a:pt x="0" y="3912870"/>
                </a:cubicBezTo>
                <a:cubicBezTo>
                  <a:pt x="0" y="4269105"/>
                  <a:pt x="288608" y="4558665"/>
                  <a:pt x="645795" y="4558665"/>
                </a:cubicBezTo>
                <a:cubicBezTo>
                  <a:pt x="1002983" y="4558665"/>
                  <a:pt x="1291590" y="4270058"/>
                  <a:pt x="1291590" y="3912870"/>
                </a:cubicBezTo>
                <a:cubicBezTo>
                  <a:pt x="1290638" y="3695700"/>
                  <a:pt x="1183005" y="3503295"/>
                  <a:pt x="1019175" y="3386138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4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33">
            <a:extLst>
              <a:ext uri="{FF2B5EF4-FFF2-40B4-BE49-F238E27FC236}">
                <a16:creationId xmlns:a16="http://schemas.microsoft.com/office/drawing/2014/main" id="{3DFBB3F0-10AD-4762-8416-6997E2D74BDE}"/>
              </a:ext>
            </a:extLst>
          </p:cNvPr>
          <p:cNvSpPr/>
          <p:nvPr/>
        </p:nvSpPr>
        <p:spPr>
          <a:xfrm>
            <a:off x="5782282" y="3574088"/>
            <a:ext cx="678731" cy="678731"/>
          </a:xfrm>
          <a:custGeom>
            <a:avLst/>
            <a:gdLst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54" h="1055854">
                <a:moveTo>
                  <a:pt x="0" y="527927"/>
                </a:moveTo>
                <a:cubicBezTo>
                  <a:pt x="0" y="236361"/>
                  <a:pt x="119629" y="0"/>
                  <a:pt x="527927" y="0"/>
                </a:cubicBezTo>
                <a:cubicBezTo>
                  <a:pt x="936225" y="0"/>
                  <a:pt x="1055854" y="236361"/>
                  <a:pt x="1055854" y="527927"/>
                </a:cubicBezTo>
                <a:cubicBezTo>
                  <a:pt x="1055854" y="819493"/>
                  <a:pt x="819493" y="1055854"/>
                  <a:pt x="527927" y="1055854"/>
                </a:cubicBezTo>
                <a:cubicBezTo>
                  <a:pt x="236361" y="1055854"/>
                  <a:pt x="0" y="819493"/>
                  <a:pt x="0" y="5279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9828B2EB-AD04-4A30-932A-AFC3103B172A}"/>
              </a:ext>
            </a:extLst>
          </p:cNvPr>
          <p:cNvSpPr/>
          <p:nvPr/>
        </p:nvSpPr>
        <p:spPr>
          <a:xfrm>
            <a:off x="5937382" y="2398733"/>
            <a:ext cx="384260" cy="12856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92580-2A0F-4203-9407-8535742F53F2}"/>
              </a:ext>
            </a:extLst>
          </p:cNvPr>
          <p:cNvSpPr txBox="1"/>
          <p:nvPr/>
        </p:nvSpPr>
        <p:spPr>
          <a:xfrm>
            <a:off x="6507560" y="1882474"/>
            <a:ext cx="159905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ZA" sz="3200" b="1" dirty="0">
                <a:solidFill>
                  <a:prstClr val="black"/>
                </a:solidFill>
                <a:latin typeface="Calibri"/>
              </a:rPr>
              <a:t>71%</a:t>
            </a:r>
          </a:p>
          <a:p>
            <a:pPr defTabSz="914400"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protection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5B0B1D-2A5D-4B2E-B976-A32CD988F2DE}"/>
              </a:ext>
            </a:extLst>
          </p:cNvPr>
          <p:cNvSpPr txBox="1"/>
          <p:nvPr/>
        </p:nvSpPr>
        <p:spPr>
          <a:xfrm>
            <a:off x="5436917" y="1885439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100%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F10D-A1F5-41AC-B931-5A52B8D4ECED}"/>
              </a:ext>
            </a:extLst>
          </p:cNvPr>
          <p:cNvSpPr txBox="1"/>
          <p:nvPr/>
        </p:nvSpPr>
        <p:spPr>
          <a:xfrm>
            <a:off x="5436917" y="3426062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C749174B-5458-4C29-83E4-CB4EC172CAD4}"/>
              </a:ext>
            </a:extLst>
          </p:cNvPr>
          <p:cNvSpPr/>
          <p:nvPr/>
        </p:nvSpPr>
        <p:spPr>
          <a:xfrm>
            <a:off x="5767058" y="1768034"/>
            <a:ext cx="704006" cy="2484787"/>
          </a:xfrm>
          <a:custGeom>
            <a:avLst/>
            <a:gdLst>
              <a:gd name="connsiteX0" fmla="*/ 1019175 w 1291590"/>
              <a:gd name="connsiteY0" fmla="*/ 3386138 h 4558665"/>
              <a:gd name="connsiteX1" fmla="*/ 1019175 w 1291590"/>
              <a:gd name="connsiteY1" fmla="*/ 352425 h 4558665"/>
              <a:gd name="connsiteX2" fmla="*/ 666750 w 1291590"/>
              <a:gd name="connsiteY2" fmla="*/ 0 h 4558665"/>
              <a:gd name="connsiteX3" fmla="*/ 314325 w 1291590"/>
              <a:gd name="connsiteY3" fmla="*/ 352425 h 4558665"/>
              <a:gd name="connsiteX4" fmla="*/ 314325 w 1291590"/>
              <a:gd name="connsiteY4" fmla="*/ 3358515 h 4558665"/>
              <a:gd name="connsiteX5" fmla="*/ 0 w 1291590"/>
              <a:gd name="connsiteY5" fmla="*/ 3912870 h 4558665"/>
              <a:gd name="connsiteX6" fmla="*/ 645795 w 1291590"/>
              <a:gd name="connsiteY6" fmla="*/ 4558665 h 4558665"/>
              <a:gd name="connsiteX7" fmla="*/ 1291590 w 1291590"/>
              <a:gd name="connsiteY7" fmla="*/ 3912870 h 4558665"/>
              <a:gd name="connsiteX8" fmla="*/ 1019175 w 1291590"/>
              <a:gd name="connsiteY8" fmla="*/ 3386138 h 45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590" h="4558665">
                <a:moveTo>
                  <a:pt x="1019175" y="3386138"/>
                </a:moveTo>
                <a:lnTo>
                  <a:pt x="1019175" y="352425"/>
                </a:lnTo>
                <a:cubicBezTo>
                  <a:pt x="1019175" y="158115"/>
                  <a:pt x="861060" y="0"/>
                  <a:pt x="666750" y="0"/>
                </a:cubicBezTo>
                <a:cubicBezTo>
                  <a:pt x="472440" y="0"/>
                  <a:pt x="314325" y="158115"/>
                  <a:pt x="314325" y="352425"/>
                </a:cubicBezTo>
                <a:lnTo>
                  <a:pt x="314325" y="3358515"/>
                </a:lnTo>
                <a:cubicBezTo>
                  <a:pt x="125730" y="3470910"/>
                  <a:pt x="0" y="3676650"/>
                  <a:pt x="0" y="3912870"/>
                </a:cubicBezTo>
                <a:cubicBezTo>
                  <a:pt x="0" y="4269105"/>
                  <a:pt x="288608" y="4558665"/>
                  <a:pt x="645795" y="4558665"/>
                </a:cubicBezTo>
                <a:cubicBezTo>
                  <a:pt x="1002983" y="4558665"/>
                  <a:pt x="1291590" y="4270058"/>
                  <a:pt x="1291590" y="3912870"/>
                </a:cubicBezTo>
                <a:cubicBezTo>
                  <a:pt x="1290638" y="3695700"/>
                  <a:pt x="1183005" y="3503295"/>
                  <a:pt x="1019175" y="3386138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4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5FE775-08C0-4804-9944-4A727512B7F7}"/>
              </a:ext>
            </a:extLst>
          </p:cNvPr>
          <p:cNvGrpSpPr/>
          <p:nvPr/>
        </p:nvGrpSpPr>
        <p:grpSpPr>
          <a:xfrm>
            <a:off x="2399979" y="1954565"/>
            <a:ext cx="175090" cy="1640086"/>
            <a:chOff x="1674946" y="2544432"/>
            <a:chExt cx="175090" cy="164008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F66CDA-915D-4FCE-B567-C604921A98FE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036459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54CC1E-0F46-4C0E-9AAD-4EC3AF0FC9E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528486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0F578B-267A-4893-8620-FFBAEA07C3DE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856504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8FCAB6-2D6A-4E84-8D88-A772E177EE32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020513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665F0B-D02A-4366-9B9F-F03CE56A649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708441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0B8694-5604-45BE-8204-CE2B62E46C07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872450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EDCDC28-6894-45FB-86AB-6DCBA4CFB4DB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20046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562FCC-5CB7-40A0-9E37-0F7CC482D5D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364477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A4FDA3-B324-4388-9983-1A105F1A40C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692495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502676-635A-47D8-9048-164A4801B3B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544432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D03DE78-416D-4F19-8B67-7E8208B0DCDC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18451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44A9E0-6C2E-460C-9E7E-ADC24A63BEB8}"/>
              </a:ext>
            </a:extLst>
          </p:cNvPr>
          <p:cNvGrpSpPr/>
          <p:nvPr/>
        </p:nvGrpSpPr>
        <p:grpSpPr>
          <a:xfrm>
            <a:off x="5973878" y="1954566"/>
            <a:ext cx="175090" cy="1640086"/>
            <a:chOff x="1674946" y="2544432"/>
            <a:chExt cx="175090" cy="164008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7F36F67-0B52-4239-B894-7F4D4F956A5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036459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D02E9-70BE-49A0-B5DD-D5787D71EC61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528486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9BC76F-5D9C-48D9-B55B-7CEB99CC83D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856504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3250D0-CE36-4BBD-B2AD-C2500E98E74F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020513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348D15-104D-40A3-83D4-2527D2D0E6F9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708441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09A878-B98E-45B9-A4D8-8393BD89AEA3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872450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81E9D91-768D-4D6F-8985-CD42A4DE0AB1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20046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801707E-A97A-40C6-8B48-4479CA645DF8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364477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0F7D55-C42D-47E4-ABFC-3BF4D945CE1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692495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867B19-767E-44CB-9DD5-F50668F0F8B5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544432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8D710E-2418-4B6F-ABC7-8FB72397730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18451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11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8B4C-9D1B-481C-AD10-1B495D1F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88" y="503761"/>
            <a:ext cx="10061812" cy="821317"/>
          </a:xfrm>
        </p:spPr>
        <p:txBody>
          <a:bodyPr>
            <a:normAutofit/>
          </a:bodyPr>
          <a:lstStyle/>
          <a:p>
            <a:r>
              <a:rPr lang="en-US" dirty="0"/>
              <a:t>The JNJ vaccine is safe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3759A-B4DC-4902-92D4-0A4E5F4ADF05}"/>
              </a:ext>
            </a:extLst>
          </p:cNvPr>
          <p:cNvSpPr txBox="1"/>
          <p:nvPr/>
        </p:nvSpPr>
        <p:spPr>
          <a:xfrm>
            <a:off x="5322627" y="2001040"/>
            <a:ext cx="62404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No safety signal detected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In line with what we are seeing globally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Two cases of the rare clotting disorder (TTS – Thrombocytopenic Thrombosis Syndrome): Both have made a complete recovery.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7F5BE581-35D3-4FEE-AF36-EAFE43188C92}"/>
              </a:ext>
            </a:extLst>
          </p:cNvPr>
          <p:cNvSpPr/>
          <p:nvPr/>
        </p:nvSpPr>
        <p:spPr>
          <a:xfrm rot="16200000">
            <a:off x="297623" y="279899"/>
            <a:ext cx="1045180" cy="104518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en-GB" sz="3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F10465-F34B-4331-A3B9-32152A0C89E1}"/>
              </a:ext>
            </a:extLst>
          </p:cNvPr>
          <p:cNvSpPr/>
          <p:nvPr/>
        </p:nvSpPr>
        <p:spPr>
          <a:xfrm>
            <a:off x="297623" y="279899"/>
            <a:ext cx="1045180" cy="1045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b="1" dirty="0"/>
              <a:t>4</a:t>
            </a:r>
            <a:endParaRPr lang="en-GB" sz="5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81C346-3AB3-43D5-9A25-5200C3DC2B03}"/>
              </a:ext>
            </a:extLst>
          </p:cNvPr>
          <p:cNvGrpSpPr/>
          <p:nvPr/>
        </p:nvGrpSpPr>
        <p:grpSpPr>
          <a:xfrm>
            <a:off x="1145598" y="2251275"/>
            <a:ext cx="2741135" cy="2740691"/>
            <a:chOff x="2666999" y="-1340"/>
            <a:chExt cx="6859825" cy="6858712"/>
          </a:xfrm>
        </p:grpSpPr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2666999" y="-1340"/>
              <a:ext cx="6859825" cy="6858712"/>
            </a:xfrm>
            <a:custGeom>
              <a:avLst/>
              <a:gdLst>
                <a:gd name="connsiteX0" fmla="*/ 6682314 w 6859825"/>
                <a:gd name="connsiteY0" fmla="*/ 2339951 h 6858712"/>
                <a:gd name="connsiteX1" fmla="*/ 6678302 w 6859825"/>
                <a:gd name="connsiteY1" fmla="*/ 2326728 h 6858712"/>
                <a:gd name="connsiteX2" fmla="*/ 6492808 w 6859825"/>
                <a:gd name="connsiteY2" fmla="*/ 1886521 h 6858712"/>
                <a:gd name="connsiteX3" fmla="*/ 6485785 w 6859825"/>
                <a:gd name="connsiteY3" fmla="*/ 1872750 h 6858712"/>
                <a:gd name="connsiteX4" fmla="*/ 6469552 w 6859825"/>
                <a:gd name="connsiteY4" fmla="*/ 1841287 h 6858712"/>
                <a:gd name="connsiteX5" fmla="*/ 6450310 w 6859825"/>
                <a:gd name="connsiteY5" fmla="*/ 1804809 h 6858712"/>
                <a:gd name="connsiteX6" fmla="*/ 6445658 w 6859825"/>
                <a:gd name="connsiteY6" fmla="*/ 1796145 h 6858712"/>
                <a:gd name="connsiteX7" fmla="*/ 1794822 w 6859825"/>
                <a:gd name="connsiteY7" fmla="*/ 415170 h 6858712"/>
                <a:gd name="connsiteX8" fmla="*/ 1238321 w 6859825"/>
                <a:gd name="connsiteY8" fmla="*/ 791703 h 6858712"/>
                <a:gd name="connsiteX9" fmla="*/ 1231572 w 6859825"/>
                <a:gd name="connsiteY9" fmla="*/ 797357 h 6858712"/>
                <a:gd name="connsiteX10" fmla="*/ 1208043 w 6859825"/>
                <a:gd name="connsiteY10" fmla="*/ 817238 h 6858712"/>
                <a:gd name="connsiteX11" fmla="*/ 1190898 w 6859825"/>
                <a:gd name="connsiteY11" fmla="*/ 831921 h 6858712"/>
                <a:gd name="connsiteX12" fmla="*/ 1177857 w 6859825"/>
                <a:gd name="connsiteY12" fmla="*/ 843229 h 6858712"/>
                <a:gd name="connsiteX13" fmla="*/ 1149404 w 6859825"/>
                <a:gd name="connsiteY13" fmla="*/ 868217 h 6858712"/>
                <a:gd name="connsiteX14" fmla="*/ 1147762 w 6859825"/>
                <a:gd name="connsiteY14" fmla="*/ 869585 h 6858712"/>
                <a:gd name="connsiteX15" fmla="*/ 501998 w 6859825"/>
                <a:gd name="connsiteY15" fmla="*/ 1641384 h 6858712"/>
                <a:gd name="connsiteX16" fmla="*/ 494519 w 6859825"/>
                <a:gd name="connsiteY16" fmla="*/ 1655702 h 6858712"/>
                <a:gd name="connsiteX17" fmla="*/ 476827 w 6859825"/>
                <a:gd name="connsiteY17" fmla="*/ 1685158 h 6858712"/>
                <a:gd name="connsiteX18" fmla="*/ 45010 w 6859825"/>
                <a:gd name="connsiteY18" fmla="*/ 2872632 h 6858712"/>
                <a:gd name="connsiteX19" fmla="*/ 43916 w 6859825"/>
                <a:gd name="connsiteY19" fmla="*/ 2878104 h 6858712"/>
                <a:gd name="connsiteX20" fmla="*/ -132 w 6859825"/>
                <a:gd name="connsiteY20" fmla="*/ 3430665 h 6858712"/>
                <a:gd name="connsiteX21" fmla="*/ -132 w 6859825"/>
                <a:gd name="connsiteY21" fmla="*/ 3431577 h 6858712"/>
                <a:gd name="connsiteX22" fmla="*/ 3432689 w 6859825"/>
                <a:gd name="connsiteY22" fmla="*/ 6858580 h 6858712"/>
                <a:gd name="connsiteX23" fmla="*/ 6859692 w 6859825"/>
                <a:gd name="connsiteY23" fmla="*/ 3425768 h 6858712"/>
                <a:gd name="connsiteX24" fmla="*/ 6682314 w 6859825"/>
                <a:gd name="connsiteY24" fmla="*/ 2339951 h 6858712"/>
                <a:gd name="connsiteX25" fmla="*/ 6244570 w 6859825"/>
                <a:gd name="connsiteY25" fmla="*/ 2860320 h 6858712"/>
                <a:gd name="connsiteX26" fmla="*/ 6036185 w 6859825"/>
                <a:gd name="connsiteY26" fmla="*/ 2532559 h 6858712"/>
                <a:gd name="connsiteX27" fmla="*/ 5903950 w 6859825"/>
                <a:gd name="connsiteY27" fmla="*/ 2469451 h 6858712"/>
                <a:gd name="connsiteX28" fmla="*/ 5900940 w 6859825"/>
                <a:gd name="connsiteY28" fmla="*/ 2469451 h 6858712"/>
                <a:gd name="connsiteX29" fmla="*/ 5738154 w 6859825"/>
                <a:gd name="connsiteY29" fmla="*/ 2491247 h 6858712"/>
                <a:gd name="connsiteX30" fmla="*/ 5618421 w 6859825"/>
                <a:gd name="connsiteY30" fmla="*/ 2647285 h 6858712"/>
                <a:gd name="connsiteX31" fmla="*/ 5621057 w 6859825"/>
                <a:gd name="connsiteY31" fmla="*/ 2661511 h 6858712"/>
                <a:gd name="connsiteX32" fmla="*/ 5666655 w 6859825"/>
                <a:gd name="connsiteY32" fmla="*/ 2850654 h 6858712"/>
                <a:gd name="connsiteX33" fmla="*/ 5462466 w 6859825"/>
                <a:gd name="connsiteY33" fmla="*/ 3301439 h 6858712"/>
                <a:gd name="connsiteX34" fmla="*/ 5234474 w 6859825"/>
                <a:gd name="connsiteY34" fmla="*/ 3343390 h 6858712"/>
                <a:gd name="connsiteX35" fmla="*/ 5213225 w 6859825"/>
                <a:gd name="connsiteY35" fmla="*/ 3346582 h 6858712"/>
                <a:gd name="connsiteX36" fmla="*/ 5115553 w 6859825"/>
                <a:gd name="connsiteY36" fmla="*/ 3325698 h 6858712"/>
                <a:gd name="connsiteX37" fmla="*/ 4930880 w 6859825"/>
                <a:gd name="connsiteY37" fmla="*/ 2926803 h 6858712"/>
                <a:gd name="connsiteX38" fmla="*/ 4796090 w 6859825"/>
                <a:gd name="connsiteY38" fmla="*/ 2600227 h 6858712"/>
                <a:gd name="connsiteX39" fmla="*/ 4788430 w 6859825"/>
                <a:gd name="connsiteY39" fmla="*/ 2585544 h 6858712"/>
                <a:gd name="connsiteX40" fmla="*/ 4751313 w 6859825"/>
                <a:gd name="connsiteY40" fmla="*/ 2538578 h 6858712"/>
                <a:gd name="connsiteX41" fmla="*/ 4734533 w 6859825"/>
                <a:gd name="connsiteY41" fmla="*/ 2502099 h 6858712"/>
                <a:gd name="connsiteX42" fmla="*/ 4758883 w 6859825"/>
                <a:gd name="connsiteY42" fmla="*/ 2254318 h 6858712"/>
                <a:gd name="connsiteX43" fmla="*/ 4633997 w 6859825"/>
                <a:gd name="connsiteY43" fmla="*/ 2103879 h 6858712"/>
                <a:gd name="connsiteX44" fmla="*/ 4601750 w 6859825"/>
                <a:gd name="connsiteY44" fmla="*/ 2104664 h 6858712"/>
                <a:gd name="connsiteX45" fmla="*/ 4334635 w 6859825"/>
                <a:gd name="connsiteY45" fmla="*/ 2140322 h 6858712"/>
                <a:gd name="connsiteX46" fmla="*/ 4069708 w 6859825"/>
                <a:gd name="connsiteY46" fmla="*/ 2140322 h 6858712"/>
                <a:gd name="connsiteX47" fmla="*/ 3764563 w 6859825"/>
                <a:gd name="connsiteY47" fmla="*/ 2012190 h 6858712"/>
                <a:gd name="connsiteX48" fmla="*/ 3550433 w 6859825"/>
                <a:gd name="connsiteY48" fmla="*/ 1817850 h 6858712"/>
                <a:gd name="connsiteX49" fmla="*/ 3547971 w 6859825"/>
                <a:gd name="connsiteY49" fmla="*/ 1815661 h 6858712"/>
                <a:gd name="connsiteX50" fmla="*/ 3425220 w 6859825"/>
                <a:gd name="connsiteY50" fmla="*/ 1785657 h 6858712"/>
                <a:gd name="connsiteX51" fmla="*/ 3186285 w 6859825"/>
                <a:gd name="connsiteY51" fmla="*/ 1842199 h 6858712"/>
                <a:gd name="connsiteX52" fmla="*/ 3183275 w 6859825"/>
                <a:gd name="connsiteY52" fmla="*/ 1842929 h 6858712"/>
                <a:gd name="connsiteX53" fmla="*/ 3113054 w 6859825"/>
                <a:gd name="connsiteY53" fmla="*/ 1886430 h 6858712"/>
                <a:gd name="connsiteX54" fmla="*/ 3111959 w 6859825"/>
                <a:gd name="connsiteY54" fmla="*/ 1887706 h 6858712"/>
                <a:gd name="connsiteX55" fmla="*/ 2843020 w 6859825"/>
                <a:gd name="connsiteY55" fmla="*/ 2207442 h 6858712"/>
                <a:gd name="connsiteX56" fmla="*/ 2722275 w 6859825"/>
                <a:gd name="connsiteY56" fmla="*/ 2218295 h 6858712"/>
                <a:gd name="connsiteX57" fmla="*/ 2699111 w 6859825"/>
                <a:gd name="connsiteY57" fmla="*/ 2217839 h 6858712"/>
                <a:gd name="connsiteX58" fmla="*/ 2666827 w 6859825"/>
                <a:gd name="connsiteY58" fmla="*/ 2223402 h 6858712"/>
                <a:gd name="connsiteX59" fmla="*/ 2665368 w 6859825"/>
                <a:gd name="connsiteY59" fmla="*/ 2223402 h 6858712"/>
                <a:gd name="connsiteX60" fmla="*/ 2624421 w 6859825"/>
                <a:gd name="connsiteY60" fmla="*/ 2160567 h 6858712"/>
                <a:gd name="connsiteX61" fmla="*/ 2677406 w 6859825"/>
                <a:gd name="connsiteY61" fmla="*/ 1859618 h 6858712"/>
                <a:gd name="connsiteX62" fmla="*/ 2866457 w 6859825"/>
                <a:gd name="connsiteY62" fmla="*/ 1873480 h 6858712"/>
                <a:gd name="connsiteX63" fmla="*/ 2989664 w 6859825"/>
                <a:gd name="connsiteY63" fmla="*/ 1815296 h 6858712"/>
                <a:gd name="connsiteX64" fmla="*/ 3003344 w 6859825"/>
                <a:gd name="connsiteY64" fmla="*/ 1678501 h 6858712"/>
                <a:gd name="connsiteX65" fmla="*/ 3002614 w 6859825"/>
                <a:gd name="connsiteY65" fmla="*/ 1676859 h 6858712"/>
                <a:gd name="connsiteX66" fmla="*/ 2963308 w 6859825"/>
                <a:gd name="connsiteY66" fmla="*/ 1592867 h 6858712"/>
                <a:gd name="connsiteX67" fmla="*/ 3370046 w 6859825"/>
                <a:gd name="connsiteY67" fmla="*/ 1435097 h 6858712"/>
                <a:gd name="connsiteX68" fmla="*/ 3450236 w 6859825"/>
                <a:gd name="connsiteY68" fmla="*/ 1256497 h 6858712"/>
                <a:gd name="connsiteX69" fmla="*/ 3443004 w 6859825"/>
                <a:gd name="connsiteY69" fmla="*/ 1240574 h 6858712"/>
                <a:gd name="connsiteX70" fmla="*/ 3354543 w 6859825"/>
                <a:gd name="connsiteY70" fmla="*/ 1073684 h 6858712"/>
                <a:gd name="connsiteX71" fmla="*/ 3739849 w 6859825"/>
                <a:gd name="connsiteY71" fmla="*/ 747655 h 6858712"/>
                <a:gd name="connsiteX72" fmla="*/ 4028031 w 6859825"/>
                <a:gd name="connsiteY72" fmla="*/ 862654 h 6858712"/>
                <a:gd name="connsiteX73" fmla="*/ 4176590 w 6859825"/>
                <a:gd name="connsiteY73" fmla="*/ 833836 h 6858712"/>
                <a:gd name="connsiteX74" fmla="*/ 4377224 w 6859825"/>
                <a:gd name="connsiteY74" fmla="*/ 640955 h 6858712"/>
                <a:gd name="connsiteX75" fmla="*/ 4378409 w 6859825"/>
                <a:gd name="connsiteY75" fmla="*/ 639769 h 6858712"/>
                <a:gd name="connsiteX76" fmla="*/ 4409508 w 6859825"/>
                <a:gd name="connsiteY76" fmla="*/ 490298 h 6858712"/>
                <a:gd name="connsiteX77" fmla="*/ 4340836 w 6859825"/>
                <a:gd name="connsiteY77" fmla="*/ 314926 h 6858712"/>
                <a:gd name="connsiteX78" fmla="*/ 4775845 w 6859825"/>
                <a:gd name="connsiteY78" fmla="*/ 475706 h 6858712"/>
                <a:gd name="connsiteX79" fmla="*/ 6502383 w 6859825"/>
                <a:gd name="connsiteY79" fmla="*/ 2377433 h 6858712"/>
                <a:gd name="connsiteX80" fmla="*/ 6388752 w 6859825"/>
                <a:gd name="connsiteY80" fmla="*/ 3185163 h 6858712"/>
                <a:gd name="connsiteX81" fmla="*/ 6257519 w 6859825"/>
                <a:gd name="connsiteY81" fmla="*/ 2883211 h 6858712"/>
                <a:gd name="connsiteX82" fmla="*/ 6256334 w 6859825"/>
                <a:gd name="connsiteY82" fmla="*/ 2880475 h 6858712"/>
                <a:gd name="connsiteX83" fmla="*/ 6244752 w 6859825"/>
                <a:gd name="connsiteY83" fmla="*/ 2860320 h 6858712"/>
                <a:gd name="connsiteX84" fmla="*/ 5359961 w 6859825"/>
                <a:gd name="connsiteY84" fmla="*/ 3558979 h 6858712"/>
                <a:gd name="connsiteX85" fmla="*/ 5401090 w 6859825"/>
                <a:gd name="connsiteY85" fmla="*/ 3670057 h 6858712"/>
                <a:gd name="connsiteX86" fmla="*/ 5376467 w 6859825"/>
                <a:gd name="connsiteY86" fmla="*/ 3890571 h 6858712"/>
                <a:gd name="connsiteX87" fmla="*/ 5350294 w 6859825"/>
                <a:gd name="connsiteY87" fmla="*/ 3956324 h 6858712"/>
                <a:gd name="connsiteX88" fmla="*/ 4964805 w 6859825"/>
                <a:gd name="connsiteY88" fmla="*/ 4454350 h 6858712"/>
                <a:gd name="connsiteX89" fmla="*/ 4899143 w 6859825"/>
                <a:gd name="connsiteY89" fmla="*/ 4664102 h 6858712"/>
                <a:gd name="connsiteX90" fmla="*/ 4920118 w 6859825"/>
                <a:gd name="connsiteY90" fmla="*/ 5034726 h 6858712"/>
                <a:gd name="connsiteX91" fmla="*/ 4867224 w 6859825"/>
                <a:gd name="connsiteY91" fmla="*/ 5147537 h 6858712"/>
                <a:gd name="connsiteX92" fmla="*/ 4673887 w 6859825"/>
                <a:gd name="connsiteY92" fmla="*/ 5291627 h 6858712"/>
                <a:gd name="connsiteX93" fmla="*/ 4673157 w 6859825"/>
                <a:gd name="connsiteY93" fmla="*/ 5292266 h 6858712"/>
                <a:gd name="connsiteX94" fmla="*/ 4602936 w 6859825"/>
                <a:gd name="connsiteY94" fmla="*/ 5365223 h 6858712"/>
                <a:gd name="connsiteX95" fmla="*/ 4593816 w 6859825"/>
                <a:gd name="connsiteY95" fmla="*/ 5383463 h 6858712"/>
                <a:gd name="connsiteX96" fmla="*/ 4382057 w 6859825"/>
                <a:gd name="connsiteY96" fmla="*/ 5920430 h 6858712"/>
                <a:gd name="connsiteX97" fmla="*/ 4292411 w 6859825"/>
                <a:gd name="connsiteY97" fmla="*/ 5969038 h 6858712"/>
                <a:gd name="connsiteX98" fmla="*/ 4052746 w 6859825"/>
                <a:gd name="connsiteY98" fmla="*/ 5991837 h 6858712"/>
                <a:gd name="connsiteX99" fmla="*/ 3918595 w 6859825"/>
                <a:gd name="connsiteY99" fmla="*/ 5910854 h 6858712"/>
                <a:gd name="connsiteX100" fmla="*/ 3695163 w 6859825"/>
                <a:gd name="connsiteY100" fmla="*/ 5364585 h 6858712"/>
                <a:gd name="connsiteX101" fmla="*/ 3688323 w 6859825"/>
                <a:gd name="connsiteY101" fmla="*/ 5289256 h 6858712"/>
                <a:gd name="connsiteX102" fmla="*/ 3734651 w 6859825"/>
                <a:gd name="connsiteY102" fmla="*/ 5055701 h 6858712"/>
                <a:gd name="connsiteX103" fmla="*/ 3715226 w 6859825"/>
                <a:gd name="connsiteY103" fmla="*/ 4869295 h 6858712"/>
                <a:gd name="connsiteX104" fmla="*/ 3468995 w 6859825"/>
                <a:gd name="connsiteY104" fmla="*/ 4297218 h 6858712"/>
                <a:gd name="connsiteX105" fmla="*/ 3200785 w 6859825"/>
                <a:gd name="connsiteY105" fmla="*/ 4108896 h 6858712"/>
                <a:gd name="connsiteX106" fmla="*/ 2730665 w 6859825"/>
                <a:gd name="connsiteY106" fmla="*/ 4078801 h 6858712"/>
                <a:gd name="connsiteX107" fmla="*/ 2686891 w 6859825"/>
                <a:gd name="connsiteY107" fmla="*/ 4068769 h 6858712"/>
                <a:gd name="connsiteX108" fmla="*/ 2685523 w 6859825"/>
                <a:gd name="connsiteY108" fmla="*/ 4068131 h 6858712"/>
                <a:gd name="connsiteX109" fmla="*/ 2260363 w 6859825"/>
                <a:gd name="connsiteY109" fmla="*/ 3880265 h 6858712"/>
                <a:gd name="connsiteX110" fmla="*/ 2187406 w 6859825"/>
                <a:gd name="connsiteY110" fmla="*/ 3797094 h 6858712"/>
                <a:gd name="connsiteX111" fmla="*/ 2036019 w 6859825"/>
                <a:gd name="connsiteY111" fmla="*/ 3271709 h 6858712"/>
                <a:gd name="connsiteX112" fmla="*/ 2060186 w 6859825"/>
                <a:gd name="connsiteY112" fmla="*/ 3153153 h 6858712"/>
                <a:gd name="connsiteX113" fmla="*/ 2632720 w 6859825"/>
                <a:gd name="connsiteY113" fmla="*/ 2448020 h 6858712"/>
                <a:gd name="connsiteX114" fmla="*/ 2632720 w 6859825"/>
                <a:gd name="connsiteY114" fmla="*/ 2448020 h 6858712"/>
                <a:gd name="connsiteX115" fmla="*/ 2697470 w 6859825"/>
                <a:gd name="connsiteY115" fmla="*/ 2403972 h 6858712"/>
                <a:gd name="connsiteX116" fmla="*/ 2716165 w 6859825"/>
                <a:gd name="connsiteY116" fmla="*/ 2402330 h 6858712"/>
                <a:gd name="connsiteX117" fmla="*/ 3302834 w 6859825"/>
                <a:gd name="connsiteY117" fmla="*/ 2499090 h 6858712"/>
                <a:gd name="connsiteX118" fmla="*/ 3327275 w 6859825"/>
                <a:gd name="connsiteY118" fmla="*/ 2499728 h 6858712"/>
                <a:gd name="connsiteX119" fmla="*/ 3424855 w 6859825"/>
                <a:gd name="connsiteY119" fmla="*/ 2530097 h 6858712"/>
                <a:gd name="connsiteX120" fmla="*/ 3699723 w 6859825"/>
                <a:gd name="connsiteY120" fmla="*/ 2760734 h 6858712"/>
                <a:gd name="connsiteX121" fmla="*/ 3927715 w 6859825"/>
                <a:gd name="connsiteY121" fmla="*/ 2834421 h 6858712"/>
                <a:gd name="connsiteX122" fmla="*/ 3951335 w 6859825"/>
                <a:gd name="connsiteY122" fmla="*/ 2829405 h 6858712"/>
                <a:gd name="connsiteX123" fmla="*/ 4524689 w 6859825"/>
                <a:gd name="connsiteY123" fmla="*/ 2624303 h 6858712"/>
                <a:gd name="connsiteX124" fmla="*/ 4601841 w 6859825"/>
                <a:gd name="connsiteY124" fmla="*/ 2649291 h 6858712"/>
                <a:gd name="connsiteX125" fmla="*/ 4764081 w 6859825"/>
                <a:gd name="connsiteY125" fmla="*/ 2999943 h 6858712"/>
                <a:gd name="connsiteX126" fmla="*/ 4917930 w 6859825"/>
                <a:gd name="connsiteY126" fmla="*/ 3372847 h 6858712"/>
                <a:gd name="connsiteX127" fmla="*/ 4925773 w 6859825"/>
                <a:gd name="connsiteY127" fmla="*/ 3387803 h 6858712"/>
                <a:gd name="connsiteX128" fmla="*/ 4966994 w 6859825"/>
                <a:gd name="connsiteY128" fmla="*/ 3438782 h 6858712"/>
                <a:gd name="connsiteX129" fmla="*/ 4984139 w 6859825"/>
                <a:gd name="connsiteY129" fmla="*/ 3475808 h 6858712"/>
                <a:gd name="connsiteX130" fmla="*/ 4989155 w 6859825"/>
                <a:gd name="connsiteY130" fmla="*/ 3484928 h 6858712"/>
                <a:gd name="connsiteX131" fmla="*/ 5106525 w 6859825"/>
                <a:gd name="connsiteY131" fmla="*/ 3550498 h 6858712"/>
                <a:gd name="connsiteX132" fmla="*/ 5131786 w 6859825"/>
                <a:gd name="connsiteY132" fmla="*/ 3548036 h 6858712"/>
                <a:gd name="connsiteX133" fmla="*/ 5260100 w 6859825"/>
                <a:gd name="connsiteY133" fmla="*/ 3524507 h 6858712"/>
                <a:gd name="connsiteX134" fmla="*/ 5359505 w 6859825"/>
                <a:gd name="connsiteY134" fmla="*/ 3558979 h 6858712"/>
                <a:gd name="connsiteX135" fmla="*/ 4556973 w 6859825"/>
                <a:gd name="connsiteY135" fmla="*/ 2443733 h 6858712"/>
                <a:gd name="connsiteX136" fmla="*/ 4499428 w 6859825"/>
                <a:gd name="connsiteY136" fmla="*/ 2442821 h 6858712"/>
                <a:gd name="connsiteX137" fmla="*/ 4475807 w 6859825"/>
                <a:gd name="connsiteY137" fmla="*/ 2447837 h 6858712"/>
                <a:gd name="connsiteX138" fmla="*/ 3902453 w 6859825"/>
                <a:gd name="connsiteY138" fmla="*/ 2652939 h 6858712"/>
                <a:gd name="connsiteX139" fmla="*/ 3817457 w 6859825"/>
                <a:gd name="connsiteY139" fmla="*/ 2621750 h 6858712"/>
                <a:gd name="connsiteX140" fmla="*/ 3542134 w 6859825"/>
                <a:gd name="connsiteY140" fmla="*/ 2390110 h 6858712"/>
                <a:gd name="connsiteX141" fmla="*/ 3320982 w 6859825"/>
                <a:gd name="connsiteY141" fmla="*/ 2317152 h 6858712"/>
                <a:gd name="connsiteX142" fmla="*/ 3029152 w 6859825"/>
                <a:gd name="connsiteY142" fmla="*/ 2269092 h 6858712"/>
                <a:gd name="connsiteX143" fmla="*/ 3241459 w 6859825"/>
                <a:gd name="connsiteY143" fmla="*/ 2016568 h 6858712"/>
                <a:gd name="connsiteX144" fmla="*/ 3444372 w 6859825"/>
                <a:gd name="connsiteY144" fmla="*/ 1968598 h 6858712"/>
                <a:gd name="connsiteX145" fmla="*/ 3647832 w 6859825"/>
                <a:gd name="connsiteY145" fmla="*/ 2153636 h 6858712"/>
                <a:gd name="connsiteX146" fmla="*/ 3652209 w 6859825"/>
                <a:gd name="connsiteY146" fmla="*/ 2157376 h 6858712"/>
                <a:gd name="connsiteX147" fmla="*/ 3688140 w 6859825"/>
                <a:gd name="connsiteY147" fmla="*/ 2178624 h 6858712"/>
                <a:gd name="connsiteX148" fmla="*/ 4005506 w 6859825"/>
                <a:gd name="connsiteY148" fmla="*/ 2311224 h 6858712"/>
                <a:gd name="connsiteX149" fmla="*/ 4060862 w 6859825"/>
                <a:gd name="connsiteY149" fmla="*/ 2322715 h 6858712"/>
                <a:gd name="connsiteX150" fmla="*/ 4340836 w 6859825"/>
                <a:gd name="connsiteY150" fmla="*/ 2322715 h 6858712"/>
                <a:gd name="connsiteX151" fmla="*/ 4352874 w 6859825"/>
                <a:gd name="connsiteY151" fmla="*/ 2321895 h 6858712"/>
                <a:gd name="connsiteX152" fmla="*/ 4571747 w 6859825"/>
                <a:gd name="connsiteY152" fmla="*/ 2292712 h 6858712"/>
                <a:gd name="connsiteX153" fmla="*/ 1269419 w 6859825"/>
                <a:gd name="connsiteY153" fmla="*/ 1006016 h 6858712"/>
                <a:gd name="connsiteX154" fmla="*/ 1288935 w 6859825"/>
                <a:gd name="connsiteY154" fmla="*/ 988871 h 6858712"/>
                <a:gd name="connsiteX155" fmla="*/ 1335354 w 6859825"/>
                <a:gd name="connsiteY155" fmla="*/ 948835 h 6858712"/>
                <a:gd name="connsiteX156" fmla="*/ 1340187 w 6859825"/>
                <a:gd name="connsiteY156" fmla="*/ 944731 h 6858712"/>
                <a:gd name="connsiteX157" fmla="*/ 2815205 w 6859825"/>
                <a:gd name="connsiteY157" fmla="*/ 242516 h 6858712"/>
                <a:gd name="connsiteX158" fmla="*/ 3118069 w 6859825"/>
                <a:gd name="connsiteY158" fmla="*/ 409588 h 6858712"/>
                <a:gd name="connsiteX159" fmla="*/ 2769515 w 6859825"/>
                <a:gd name="connsiteY159" fmla="*/ 739265 h 6858712"/>
                <a:gd name="connsiteX160" fmla="*/ 2218869 w 6859825"/>
                <a:gd name="connsiteY160" fmla="*/ 914089 h 6858712"/>
                <a:gd name="connsiteX161" fmla="*/ 2218413 w 6859825"/>
                <a:gd name="connsiteY161" fmla="*/ 914089 h 6858712"/>
                <a:gd name="connsiteX162" fmla="*/ 2243036 w 6859825"/>
                <a:gd name="connsiteY162" fmla="*/ 871136 h 6858712"/>
                <a:gd name="connsiteX163" fmla="*/ 2196507 w 6859825"/>
                <a:gd name="connsiteY163" fmla="*/ 698008 h 6858712"/>
                <a:gd name="connsiteX164" fmla="*/ 2082073 w 6859825"/>
                <a:gd name="connsiteY164" fmla="*/ 691843 h 6858712"/>
                <a:gd name="connsiteX165" fmla="*/ 1910441 w 6859825"/>
                <a:gd name="connsiteY165" fmla="*/ 766259 h 6858712"/>
                <a:gd name="connsiteX166" fmla="*/ 1868764 w 6859825"/>
                <a:gd name="connsiteY166" fmla="*/ 794804 h 6858712"/>
                <a:gd name="connsiteX167" fmla="*/ 1852166 w 6859825"/>
                <a:gd name="connsiteY167" fmla="*/ 817603 h 6858712"/>
                <a:gd name="connsiteX168" fmla="*/ 1648341 w 6859825"/>
                <a:gd name="connsiteY168" fmla="*/ 1213580 h 6858712"/>
                <a:gd name="connsiteX169" fmla="*/ 1457832 w 6859825"/>
                <a:gd name="connsiteY169" fmla="*/ 1451603 h 6858712"/>
                <a:gd name="connsiteX170" fmla="*/ 1224003 w 6859825"/>
                <a:gd name="connsiteY170" fmla="*/ 1420231 h 6858712"/>
                <a:gd name="connsiteX171" fmla="*/ 1135451 w 6859825"/>
                <a:gd name="connsiteY171" fmla="*/ 1440386 h 6858712"/>
                <a:gd name="connsiteX172" fmla="*/ 754886 w 6859825"/>
                <a:gd name="connsiteY172" fmla="*/ 1589310 h 6858712"/>
                <a:gd name="connsiteX173" fmla="*/ 1234308 w 6859825"/>
                <a:gd name="connsiteY173" fmla="*/ 1037843 h 6858712"/>
                <a:gd name="connsiteX174" fmla="*/ 1269419 w 6859825"/>
                <a:gd name="connsiteY174" fmla="*/ 1006016 h 6858712"/>
                <a:gd name="connsiteX175" fmla="*/ 991177 w 6859825"/>
                <a:gd name="connsiteY175" fmla="*/ 4879144 h 6858712"/>
                <a:gd name="connsiteX176" fmla="*/ 895421 w 6859825"/>
                <a:gd name="connsiteY176" fmla="*/ 5368598 h 6858712"/>
                <a:gd name="connsiteX177" fmla="*/ 869703 w 6859825"/>
                <a:gd name="connsiteY177" fmla="*/ 5429061 h 6858712"/>
                <a:gd name="connsiteX178" fmla="*/ 306563 w 6859825"/>
                <a:gd name="connsiteY178" fmla="*/ 4320381 h 6858712"/>
                <a:gd name="connsiteX179" fmla="*/ 305651 w 6859825"/>
                <a:gd name="connsiteY179" fmla="*/ 4317190 h 6858712"/>
                <a:gd name="connsiteX180" fmla="*/ 294160 w 6859825"/>
                <a:gd name="connsiteY180" fmla="*/ 4275513 h 6858712"/>
                <a:gd name="connsiteX181" fmla="*/ 292062 w 6859825"/>
                <a:gd name="connsiteY181" fmla="*/ 4267761 h 6858712"/>
                <a:gd name="connsiteX182" fmla="*/ 282031 w 6859825"/>
                <a:gd name="connsiteY182" fmla="*/ 4229367 h 6858712"/>
                <a:gd name="connsiteX183" fmla="*/ 279204 w 6859825"/>
                <a:gd name="connsiteY183" fmla="*/ 4217968 h 6858712"/>
                <a:gd name="connsiteX184" fmla="*/ 270084 w 6859825"/>
                <a:gd name="connsiteY184" fmla="*/ 4182309 h 6858712"/>
                <a:gd name="connsiteX185" fmla="*/ 266619 w 6859825"/>
                <a:gd name="connsiteY185" fmla="*/ 4167353 h 6858712"/>
                <a:gd name="connsiteX186" fmla="*/ 259140 w 6859825"/>
                <a:gd name="connsiteY186" fmla="*/ 4134613 h 6858712"/>
                <a:gd name="connsiteX187" fmla="*/ 254763 w 6859825"/>
                <a:gd name="connsiteY187" fmla="*/ 4114277 h 6858712"/>
                <a:gd name="connsiteX188" fmla="*/ 248835 w 6859825"/>
                <a:gd name="connsiteY188" fmla="*/ 4086371 h 6858712"/>
                <a:gd name="connsiteX189" fmla="*/ 239168 w 6859825"/>
                <a:gd name="connsiteY189" fmla="*/ 4037671 h 6858712"/>
                <a:gd name="connsiteX190" fmla="*/ 238439 w 6859825"/>
                <a:gd name="connsiteY190" fmla="*/ 4033932 h 6858712"/>
                <a:gd name="connsiteX191" fmla="*/ 227678 w 6859825"/>
                <a:gd name="connsiteY191" fmla="*/ 3973651 h 6858712"/>
                <a:gd name="connsiteX192" fmla="*/ 226218 w 6859825"/>
                <a:gd name="connsiteY192" fmla="*/ 3965170 h 6858712"/>
                <a:gd name="connsiteX193" fmla="*/ 217099 w 6859825"/>
                <a:gd name="connsiteY193" fmla="*/ 3908263 h 6858712"/>
                <a:gd name="connsiteX194" fmla="*/ 215366 w 6859825"/>
                <a:gd name="connsiteY194" fmla="*/ 3896043 h 6858712"/>
                <a:gd name="connsiteX195" fmla="*/ 207979 w 6859825"/>
                <a:gd name="connsiteY195" fmla="*/ 3841872 h 6858712"/>
                <a:gd name="connsiteX196" fmla="*/ 206064 w 6859825"/>
                <a:gd name="connsiteY196" fmla="*/ 3826460 h 6858712"/>
                <a:gd name="connsiteX197" fmla="*/ 200136 w 6859825"/>
                <a:gd name="connsiteY197" fmla="*/ 3774751 h 6858712"/>
                <a:gd name="connsiteX198" fmla="*/ 198221 w 6859825"/>
                <a:gd name="connsiteY198" fmla="*/ 3756511 h 6858712"/>
                <a:gd name="connsiteX199" fmla="*/ 193570 w 6859825"/>
                <a:gd name="connsiteY199" fmla="*/ 3707083 h 6858712"/>
                <a:gd name="connsiteX200" fmla="*/ 191928 w 6859825"/>
                <a:gd name="connsiteY200" fmla="*/ 3685834 h 6858712"/>
                <a:gd name="connsiteX201" fmla="*/ 188463 w 6859825"/>
                <a:gd name="connsiteY201" fmla="*/ 3638868 h 6858712"/>
                <a:gd name="connsiteX202" fmla="*/ 187095 w 6859825"/>
                <a:gd name="connsiteY202" fmla="*/ 3613880 h 6858712"/>
                <a:gd name="connsiteX203" fmla="*/ 184815 w 6859825"/>
                <a:gd name="connsiteY203" fmla="*/ 3570105 h 6858712"/>
                <a:gd name="connsiteX204" fmla="*/ 183812 w 6859825"/>
                <a:gd name="connsiteY204" fmla="*/ 3539190 h 6858712"/>
                <a:gd name="connsiteX205" fmla="*/ 182535 w 6859825"/>
                <a:gd name="connsiteY205" fmla="*/ 3501069 h 6858712"/>
                <a:gd name="connsiteX206" fmla="*/ 181988 w 6859825"/>
                <a:gd name="connsiteY206" fmla="*/ 3445439 h 6858712"/>
                <a:gd name="connsiteX207" fmla="*/ 181988 w 6859825"/>
                <a:gd name="connsiteY207" fmla="*/ 3431668 h 6858712"/>
                <a:gd name="connsiteX208" fmla="*/ 182626 w 6859825"/>
                <a:gd name="connsiteY208" fmla="*/ 3367101 h 6858712"/>
                <a:gd name="connsiteX209" fmla="*/ 182626 w 6859825"/>
                <a:gd name="connsiteY209" fmla="*/ 3358529 h 6858712"/>
                <a:gd name="connsiteX210" fmla="*/ 184268 w 6859825"/>
                <a:gd name="connsiteY210" fmla="*/ 3302351 h 6858712"/>
                <a:gd name="connsiteX211" fmla="*/ 184815 w 6859825"/>
                <a:gd name="connsiteY211" fmla="*/ 3291043 h 6858712"/>
                <a:gd name="connsiteX212" fmla="*/ 187460 w 6859825"/>
                <a:gd name="connsiteY212" fmla="*/ 3237328 h 6858712"/>
                <a:gd name="connsiteX213" fmla="*/ 188189 w 6859825"/>
                <a:gd name="connsiteY213" fmla="*/ 3226111 h 6858712"/>
                <a:gd name="connsiteX214" fmla="*/ 190834 w 6859825"/>
                <a:gd name="connsiteY214" fmla="*/ 3188264 h 6858712"/>
                <a:gd name="connsiteX215" fmla="*/ 468346 w 6859825"/>
                <a:gd name="connsiteY215" fmla="*/ 3695683 h 6858712"/>
                <a:gd name="connsiteX216" fmla="*/ 471538 w 6859825"/>
                <a:gd name="connsiteY216" fmla="*/ 3701155 h 6858712"/>
                <a:gd name="connsiteX217" fmla="*/ 749688 w 6859825"/>
                <a:gd name="connsiteY217" fmla="*/ 4135252 h 6858712"/>
                <a:gd name="connsiteX218" fmla="*/ 766651 w 6859825"/>
                <a:gd name="connsiteY218" fmla="*/ 4154859 h 6858712"/>
                <a:gd name="connsiteX219" fmla="*/ 1093591 w 6859825"/>
                <a:gd name="connsiteY219" fmla="*/ 4438846 h 6858712"/>
                <a:gd name="connsiteX220" fmla="*/ 991177 w 6859825"/>
                <a:gd name="connsiteY220" fmla="*/ 4875952 h 6858712"/>
                <a:gd name="connsiteX221" fmla="*/ 991177 w 6859825"/>
                <a:gd name="connsiteY221" fmla="*/ 4879144 h 6858712"/>
                <a:gd name="connsiteX222" fmla="*/ 3429780 w 6859825"/>
                <a:gd name="connsiteY222" fmla="*/ 6679552 h 6858712"/>
                <a:gd name="connsiteX223" fmla="*/ 1000297 w 6859825"/>
                <a:gd name="connsiteY223" fmla="*/ 5587105 h 6858712"/>
                <a:gd name="connsiteX224" fmla="*/ 1066597 w 6859825"/>
                <a:gd name="connsiteY224" fmla="*/ 5431250 h 6858712"/>
                <a:gd name="connsiteX225" fmla="*/ 1072160 w 6859825"/>
                <a:gd name="connsiteY225" fmla="*/ 5413010 h 6858712"/>
                <a:gd name="connsiteX226" fmla="*/ 1169467 w 6859825"/>
                <a:gd name="connsiteY226" fmla="*/ 4915805 h 6858712"/>
                <a:gd name="connsiteX227" fmla="*/ 1284284 w 6859825"/>
                <a:gd name="connsiteY227" fmla="*/ 4426991 h 6858712"/>
                <a:gd name="connsiteX228" fmla="*/ 1255283 w 6859825"/>
                <a:gd name="connsiteY228" fmla="*/ 4337344 h 6858712"/>
                <a:gd name="connsiteX229" fmla="*/ 896697 w 6859825"/>
                <a:gd name="connsiteY229" fmla="*/ 4025724 h 6858712"/>
                <a:gd name="connsiteX230" fmla="*/ 627393 w 6859825"/>
                <a:gd name="connsiteY230" fmla="*/ 3605307 h 6858712"/>
                <a:gd name="connsiteX231" fmla="*/ 229319 w 6859825"/>
                <a:gd name="connsiteY231" fmla="*/ 2877465 h 6858712"/>
                <a:gd name="connsiteX232" fmla="*/ 601402 w 6859825"/>
                <a:gd name="connsiteY232" fmla="*/ 1834630 h 6858712"/>
                <a:gd name="connsiteX233" fmla="*/ 610522 w 6859825"/>
                <a:gd name="connsiteY233" fmla="*/ 1835177 h 6858712"/>
                <a:gd name="connsiteX234" fmla="*/ 680652 w 6859825"/>
                <a:gd name="connsiteY234" fmla="*/ 1814293 h 6858712"/>
                <a:gd name="connsiteX235" fmla="*/ 1214154 w 6859825"/>
                <a:gd name="connsiteY235" fmla="*/ 1605452 h 6858712"/>
                <a:gd name="connsiteX236" fmla="*/ 1218713 w 6859825"/>
                <a:gd name="connsiteY236" fmla="*/ 1603537 h 6858712"/>
                <a:gd name="connsiteX237" fmla="*/ 1463486 w 6859825"/>
                <a:gd name="connsiteY237" fmla="*/ 1636368 h 6858712"/>
                <a:gd name="connsiteX238" fmla="*/ 1579853 w 6859825"/>
                <a:gd name="connsiteY238" fmla="*/ 1590770 h 6858712"/>
                <a:gd name="connsiteX239" fmla="*/ 1580491 w 6859825"/>
                <a:gd name="connsiteY239" fmla="*/ 1590040 h 6858712"/>
                <a:gd name="connsiteX240" fmla="*/ 1796628 w 6859825"/>
                <a:gd name="connsiteY240" fmla="*/ 1320098 h 6858712"/>
                <a:gd name="connsiteX241" fmla="*/ 1807297 w 6859825"/>
                <a:gd name="connsiteY241" fmla="*/ 1303226 h 6858712"/>
                <a:gd name="connsiteX242" fmla="*/ 1807297 w 6859825"/>
                <a:gd name="connsiteY242" fmla="*/ 1303226 h 6858712"/>
                <a:gd name="connsiteX243" fmla="*/ 2001820 w 6859825"/>
                <a:gd name="connsiteY243" fmla="*/ 925398 h 6858712"/>
                <a:gd name="connsiteX244" fmla="*/ 2004191 w 6859825"/>
                <a:gd name="connsiteY244" fmla="*/ 924303 h 6858712"/>
                <a:gd name="connsiteX245" fmla="*/ 2077696 w 6859825"/>
                <a:gd name="connsiteY245" fmla="*/ 1088093 h 6858712"/>
                <a:gd name="connsiteX246" fmla="*/ 2122747 w 6859825"/>
                <a:gd name="connsiteY246" fmla="*/ 1096392 h 6858712"/>
                <a:gd name="connsiteX247" fmla="*/ 2227624 w 6859825"/>
                <a:gd name="connsiteY247" fmla="*/ 1096392 h 6858712"/>
                <a:gd name="connsiteX248" fmla="*/ 2260728 w 6859825"/>
                <a:gd name="connsiteY248" fmla="*/ 1091832 h 6858712"/>
                <a:gd name="connsiteX249" fmla="*/ 2266109 w 6859825"/>
                <a:gd name="connsiteY249" fmla="*/ 1090282 h 6858712"/>
                <a:gd name="connsiteX250" fmla="*/ 2837913 w 6859825"/>
                <a:gd name="connsiteY250" fmla="*/ 908800 h 6858712"/>
                <a:gd name="connsiteX251" fmla="*/ 2839281 w 6859825"/>
                <a:gd name="connsiteY251" fmla="*/ 908800 h 6858712"/>
                <a:gd name="connsiteX252" fmla="*/ 2869193 w 6859825"/>
                <a:gd name="connsiteY252" fmla="*/ 894573 h 6858712"/>
                <a:gd name="connsiteX253" fmla="*/ 2881323 w 6859825"/>
                <a:gd name="connsiteY253" fmla="*/ 884906 h 6858712"/>
                <a:gd name="connsiteX254" fmla="*/ 3289337 w 6859825"/>
                <a:gd name="connsiteY254" fmla="*/ 498779 h 6858712"/>
                <a:gd name="connsiteX255" fmla="*/ 3339677 w 6859825"/>
                <a:gd name="connsiteY255" fmla="*/ 394176 h 6858712"/>
                <a:gd name="connsiteX256" fmla="*/ 3272374 w 6859825"/>
                <a:gd name="connsiteY256" fmla="*/ 285926 h 6858712"/>
                <a:gd name="connsiteX257" fmla="*/ 3114786 w 6859825"/>
                <a:gd name="connsiteY257" fmla="*/ 198924 h 6858712"/>
                <a:gd name="connsiteX258" fmla="*/ 3430236 w 6859825"/>
                <a:gd name="connsiteY258" fmla="*/ 183603 h 6858712"/>
                <a:gd name="connsiteX259" fmla="*/ 4130172 w 6859825"/>
                <a:gd name="connsiteY259" fmla="*/ 259296 h 6858712"/>
                <a:gd name="connsiteX260" fmla="*/ 4138744 w 6859825"/>
                <a:gd name="connsiteY260" fmla="*/ 298693 h 6858712"/>
                <a:gd name="connsiteX261" fmla="*/ 4138744 w 6859825"/>
                <a:gd name="connsiteY261" fmla="*/ 299788 h 6858712"/>
                <a:gd name="connsiteX262" fmla="*/ 4228664 w 6859825"/>
                <a:gd name="connsiteY262" fmla="*/ 529695 h 6858712"/>
                <a:gd name="connsiteX263" fmla="*/ 4069799 w 6859825"/>
                <a:gd name="connsiteY263" fmla="*/ 682905 h 6858712"/>
                <a:gd name="connsiteX264" fmla="*/ 3782711 w 6859825"/>
                <a:gd name="connsiteY264" fmla="*/ 567724 h 6858712"/>
                <a:gd name="connsiteX265" fmla="*/ 3781800 w 6859825"/>
                <a:gd name="connsiteY265" fmla="*/ 567724 h 6858712"/>
                <a:gd name="connsiteX266" fmla="*/ 3643454 w 6859825"/>
                <a:gd name="connsiteY266" fmla="*/ 589702 h 6858712"/>
                <a:gd name="connsiteX267" fmla="*/ 3641539 w 6859825"/>
                <a:gd name="connsiteY267" fmla="*/ 591344 h 6858712"/>
                <a:gd name="connsiteX268" fmla="*/ 3209266 w 6859825"/>
                <a:gd name="connsiteY268" fmla="*/ 957043 h 6858712"/>
                <a:gd name="connsiteX269" fmla="*/ 3207625 w 6859825"/>
                <a:gd name="connsiteY269" fmla="*/ 958502 h 6858712"/>
                <a:gd name="connsiteX270" fmla="*/ 3175706 w 6859825"/>
                <a:gd name="connsiteY270" fmla="*/ 1125757 h 6858712"/>
                <a:gd name="connsiteX271" fmla="*/ 3176618 w 6859825"/>
                <a:gd name="connsiteY271" fmla="*/ 1127672 h 6858712"/>
                <a:gd name="connsiteX272" fmla="*/ 3258695 w 6859825"/>
                <a:gd name="connsiteY272" fmla="*/ 1282251 h 6858712"/>
                <a:gd name="connsiteX273" fmla="*/ 2852778 w 6859825"/>
                <a:gd name="connsiteY273" fmla="*/ 1439656 h 6858712"/>
                <a:gd name="connsiteX274" fmla="*/ 2774349 w 6859825"/>
                <a:gd name="connsiteY274" fmla="*/ 1518086 h 6858712"/>
                <a:gd name="connsiteX275" fmla="*/ 2778179 w 6859825"/>
                <a:gd name="connsiteY275" fmla="*/ 1627522 h 6858712"/>
                <a:gd name="connsiteX276" fmla="*/ 2805538 w 6859825"/>
                <a:gd name="connsiteY276" fmla="*/ 1686526 h 6858712"/>
                <a:gd name="connsiteX277" fmla="*/ 2650959 w 6859825"/>
                <a:gd name="connsiteY277" fmla="*/ 1674944 h 6858712"/>
                <a:gd name="connsiteX278" fmla="*/ 2505044 w 6859825"/>
                <a:gd name="connsiteY278" fmla="*/ 1787846 h 6858712"/>
                <a:gd name="connsiteX279" fmla="*/ 2505044 w 6859825"/>
                <a:gd name="connsiteY279" fmla="*/ 1789305 h 6858712"/>
                <a:gd name="connsiteX280" fmla="*/ 2442119 w 6859825"/>
                <a:gd name="connsiteY280" fmla="*/ 2146797 h 6858712"/>
                <a:gd name="connsiteX281" fmla="*/ 2442119 w 6859825"/>
                <a:gd name="connsiteY281" fmla="*/ 2148712 h 6858712"/>
                <a:gd name="connsiteX282" fmla="*/ 2462547 w 6859825"/>
                <a:gd name="connsiteY282" fmla="*/ 2245289 h 6858712"/>
                <a:gd name="connsiteX283" fmla="*/ 2463094 w 6859825"/>
                <a:gd name="connsiteY283" fmla="*/ 2246110 h 6858712"/>
                <a:gd name="connsiteX284" fmla="*/ 2507780 w 6859825"/>
                <a:gd name="connsiteY284" fmla="*/ 2314599 h 6858712"/>
                <a:gd name="connsiteX285" fmla="*/ 2491365 w 6859825"/>
                <a:gd name="connsiteY285" fmla="*/ 2333294 h 6858712"/>
                <a:gd name="connsiteX286" fmla="*/ 1918649 w 6859825"/>
                <a:gd name="connsiteY286" fmla="*/ 3038245 h 6858712"/>
                <a:gd name="connsiteX287" fmla="*/ 1860921 w 6859825"/>
                <a:gd name="connsiteY287" fmla="*/ 3322323 h 6858712"/>
                <a:gd name="connsiteX288" fmla="*/ 2012399 w 6859825"/>
                <a:gd name="connsiteY288" fmla="*/ 3847708 h 6858712"/>
                <a:gd name="connsiteX289" fmla="*/ 2187132 w 6859825"/>
                <a:gd name="connsiteY289" fmla="*/ 4047156 h 6858712"/>
                <a:gd name="connsiteX290" fmla="*/ 2611471 w 6859825"/>
                <a:gd name="connsiteY290" fmla="*/ 4234748 h 6858712"/>
                <a:gd name="connsiteX291" fmla="*/ 2718810 w 6859825"/>
                <a:gd name="connsiteY291" fmla="*/ 4260830 h 6858712"/>
                <a:gd name="connsiteX292" fmla="*/ 3189294 w 6859825"/>
                <a:gd name="connsiteY292" fmla="*/ 4290925 h 6858712"/>
                <a:gd name="connsiteX293" fmla="*/ 3302104 w 6859825"/>
                <a:gd name="connsiteY293" fmla="*/ 4370084 h 6858712"/>
                <a:gd name="connsiteX294" fmla="*/ 3548336 w 6859825"/>
                <a:gd name="connsiteY294" fmla="*/ 4941888 h 6858712"/>
                <a:gd name="connsiteX295" fmla="*/ 3548336 w 6859825"/>
                <a:gd name="connsiteY295" fmla="*/ 4942800 h 6858712"/>
                <a:gd name="connsiteX296" fmla="*/ 3555905 w 6859825"/>
                <a:gd name="connsiteY296" fmla="*/ 5019314 h 6858712"/>
                <a:gd name="connsiteX297" fmla="*/ 3509304 w 6859825"/>
                <a:gd name="connsiteY297" fmla="*/ 5254328 h 6858712"/>
                <a:gd name="connsiteX298" fmla="*/ 3526266 w 6859825"/>
                <a:gd name="connsiteY298" fmla="*/ 5433712 h 6858712"/>
                <a:gd name="connsiteX299" fmla="*/ 3749790 w 6859825"/>
                <a:gd name="connsiteY299" fmla="*/ 5979981 h 6858712"/>
                <a:gd name="connsiteX300" fmla="*/ 4039887 w 6859825"/>
                <a:gd name="connsiteY300" fmla="*/ 6175325 h 6858712"/>
                <a:gd name="connsiteX301" fmla="*/ 4069891 w 6859825"/>
                <a:gd name="connsiteY301" fmla="*/ 6173865 h 6858712"/>
                <a:gd name="connsiteX302" fmla="*/ 4310012 w 6859825"/>
                <a:gd name="connsiteY302" fmla="*/ 6151066 h 6858712"/>
                <a:gd name="connsiteX303" fmla="*/ 4537365 w 6859825"/>
                <a:gd name="connsiteY303" fmla="*/ 6017554 h 6858712"/>
                <a:gd name="connsiteX304" fmla="*/ 4547306 w 6859825"/>
                <a:gd name="connsiteY304" fmla="*/ 5999314 h 6858712"/>
                <a:gd name="connsiteX305" fmla="*/ 4759156 w 6859825"/>
                <a:gd name="connsiteY305" fmla="*/ 5462166 h 6858712"/>
                <a:gd name="connsiteX306" fmla="*/ 4783779 w 6859825"/>
                <a:gd name="connsiteY306" fmla="*/ 5438545 h 6858712"/>
                <a:gd name="connsiteX307" fmla="*/ 4976478 w 6859825"/>
                <a:gd name="connsiteY307" fmla="*/ 5294546 h 6858712"/>
                <a:gd name="connsiteX308" fmla="*/ 5102512 w 6859825"/>
                <a:gd name="connsiteY308" fmla="*/ 5024604 h 6858712"/>
                <a:gd name="connsiteX309" fmla="*/ 5081263 w 6859825"/>
                <a:gd name="connsiteY309" fmla="*/ 4654983 h 6858712"/>
                <a:gd name="connsiteX310" fmla="*/ 5108622 w 6859825"/>
                <a:gd name="connsiteY310" fmla="*/ 4566795 h 6858712"/>
                <a:gd name="connsiteX311" fmla="*/ 5494476 w 6859825"/>
                <a:gd name="connsiteY311" fmla="*/ 4067857 h 6858712"/>
                <a:gd name="connsiteX312" fmla="*/ 5557584 w 6859825"/>
                <a:gd name="connsiteY312" fmla="*/ 3910999 h 6858712"/>
                <a:gd name="connsiteX313" fmla="*/ 5582207 w 6859825"/>
                <a:gd name="connsiteY313" fmla="*/ 3690212 h 6858712"/>
                <a:gd name="connsiteX314" fmla="*/ 5527033 w 6859825"/>
                <a:gd name="connsiteY314" fmla="*/ 3474896 h 6858712"/>
                <a:gd name="connsiteX315" fmla="*/ 5618868 w 6859825"/>
                <a:gd name="connsiteY315" fmla="*/ 3398655 h 6858712"/>
                <a:gd name="connsiteX316" fmla="*/ 5618868 w 6859825"/>
                <a:gd name="connsiteY316" fmla="*/ 3397743 h 6858712"/>
                <a:gd name="connsiteX317" fmla="*/ 5838562 w 6859825"/>
                <a:gd name="connsiteY317" fmla="*/ 2912668 h 6858712"/>
                <a:gd name="connsiteX318" fmla="*/ 5846678 w 6859825"/>
                <a:gd name="connsiteY318" fmla="*/ 2821471 h 6858712"/>
                <a:gd name="connsiteX319" fmla="*/ 5809105 w 6859825"/>
                <a:gd name="connsiteY319" fmla="*/ 2666436 h 6858712"/>
                <a:gd name="connsiteX320" fmla="*/ 5896836 w 6859825"/>
                <a:gd name="connsiteY320" fmla="*/ 2654672 h 6858712"/>
                <a:gd name="connsiteX321" fmla="*/ 6091542 w 6859825"/>
                <a:gd name="connsiteY321" fmla="*/ 2960728 h 6858712"/>
                <a:gd name="connsiteX322" fmla="*/ 6283055 w 6859825"/>
                <a:gd name="connsiteY322" fmla="*/ 3401482 h 6858712"/>
                <a:gd name="connsiteX323" fmla="*/ 6466223 w 6859825"/>
                <a:gd name="connsiteY323" fmla="*/ 3472424 h 6858712"/>
                <a:gd name="connsiteX324" fmla="*/ 6548802 w 6859825"/>
                <a:gd name="connsiteY324" fmla="*/ 3352783 h 6858712"/>
                <a:gd name="connsiteX325" fmla="*/ 6621759 w 6859825"/>
                <a:gd name="connsiteY325" fmla="*/ 2834147 h 6858712"/>
                <a:gd name="connsiteX326" fmla="*/ 6676477 w 6859825"/>
                <a:gd name="connsiteY326" fmla="*/ 3432398 h 6858712"/>
                <a:gd name="connsiteX327" fmla="*/ 3429780 w 6859825"/>
                <a:gd name="connsiteY327" fmla="*/ 6679552 h 685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</a:cxnLst>
              <a:rect l="l" t="t" r="r" b="b"/>
              <a:pathLst>
                <a:path w="6859825" h="6858712">
                  <a:moveTo>
                    <a:pt x="6682314" y="2339951"/>
                  </a:moveTo>
                  <a:cubicBezTo>
                    <a:pt x="6681202" y="2335483"/>
                    <a:pt x="6679861" y="2331069"/>
                    <a:pt x="6678302" y="2326728"/>
                  </a:cubicBezTo>
                  <a:cubicBezTo>
                    <a:pt x="6626839" y="2175834"/>
                    <a:pt x="6564862" y="2028733"/>
                    <a:pt x="6492808" y="1886521"/>
                  </a:cubicBezTo>
                  <a:cubicBezTo>
                    <a:pt x="6490528" y="1881870"/>
                    <a:pt x="6488156" y="1877401"/>
                    <a:pt x="6485785" y="1872750"/>
                  </a:cubicBezTo>
                  <a:cubicBezTo>
                    <a:pt x="6480404" y="1862262"/>
                    <a:pt x="6475024" y="1851775"/>
                    <a:pt x="6469552" y="1841287"/>
                  </a:cubicBezTo>
                  <a:cubicBezTo>
                    <a:pt x="6463169" y="1829131"/>
                    <a:pt x="6456757" y="1816965"/>
                    <a:pt x="6450310" y="1804809"/>
                  </a:cubicBezTo>
                  <a:lnTo>
                    <a:pt x="6445658" y="1796145"/>
                  </a:lnTo>
                  <a:cubicBezTo>
                    <a:pt x="5542710" y="130508"/>
                    <a:pt x="3460459" y="-487775"/>
                    <a:pt x="1794822" y="415170"/>
                  </a:cubicBezTo>
                  <a:cubicBezTo>
                    <a:pt x="1597445" y="522171"/>
                    <a:pt x="1411056" y="648287"/>
                    <a:pt x="1238321" y="791703"/>
                  </a:cubicBezTo>
                  <a:lnTo>
                    <a:pt x="1231572" y="797357"/>
                  </a:lnTo>
                  <a:cubicBezTo>
                    <a:pt x="1223638" y="803924"/>
                    <a:pt x="1215886" y="810581"/>
                    <a:pt x="1208043" y="817238"/>
                  </a:cubicBezTo>
                  <a:lnTo>
                    <a:pt x="1190898" y="831921"/>
                  </a:lnTo>
                  <a:cubicBezTo>
                    <a:pt x="1186521" y="835660"/>
                    <a:pt x="1181779" y="839399"/>
                    <a:pt x="1177857" y="843229"/>
                  </a:cubicBezTo>
                  <a:cubicBezTo>
                    <a:pt x="1168282" y="851528"/>
                    <a:pt x="1158797" y="859827"/>
                    <a:pt x="1149404" y="868217"/>
                  </a:cubicBezTo>
                  <a:lnTo>
                    <a:pt x="1147762" y="869585"/>
                  </a:lnTo>
                  <a:cubicBezTo>
                    <a:pt x="895858" y="1093820"/>
                    <a:pt x="678272" y="1353868"/>
                    <a:pt x="501998" y="1641384"/>
                  </a:cubicBezTo>
                  <a:cubicBezTo>
                    <a:pt x="499198" y="1645989"/>
                    <a:pt x="496699" y="1650777"/>
                    <a:pt x="494519" y="1655702"/>
                  </a:cubicBezTo>
                  <a:cubicBezTo>
                    <a:pt x="488592" y="1665460"/>
                    <a:pt x="482664" y="1675309"/>
                    <a:pt x="476827" y="1685158"/>
                  </a:cubicBezTo>
                  <a:cubicBezTo>
                    <a:pt x="259797" y="2050447"/>
                    <a:pt x="113317" y="2453254"/>
                    <a:pt x="45010" y="2872632"/>
                  </a:cubicBezTo>
                  <a:cubicBezTo>
                    <a:pt x="44527" y="2874456"/>
                    <a:pt x="44162" y="2876280"/>
                    <a:pt x="43916" y="2878104"/>
                  </a:cubicBezTo>
                  <a:cubicBezTo>
                    <a:pt x="14523" y="3060826"/>
                    <a:pt x="-205" y="3245600"/>
                    <a:pt x="-132" y="3430665"/>
                  </a:cubicBezTo>
                  <a:lnTo>
                    <a:pt x="-132" y="3431577"/>
                  </a:lnTo>
                  <a:cubicBezTo>
                    <a:pt x="1473" y="5325863"/>
                    <a:pt x="1538395" y="6860185"/>
                    <a:pt x="3432689" y="6858580"/>
                  </a:cubicBezTo>
                  <a:cubicBezTo>
                    <a:pt x="5326975" y="6856975"/>
                    <a:pt x="6861297" y="5320054"/>
                    <a:pt x="6859692" y="3425768"/>
                  </a:cubicBezTo>
                  <a:cubicBezTo>
                    <a:pt x="6859373" y="3056640"/>
                    <a:pt x="6799484" y="2689983"/>
                    <a:pt x="6682314" y="2339951"/>
                  </a:cubicBezTo>
                  <a:close/>
                  <a:moveTo>
                    <a:pt x="6244570" y="2860320"/>
                  </a:moveTo>
                  <a:lnTo>
                    <a:pt x="6036185" y="2532559"/>
                  </a:lnTo>
                  <a:cubicBezTo>
                    <a:pt x="6007513" y="2488292"/>
                    <a:pt x="5956397" y="2463897"/>
                    <a:pt x="5903950" y="2469451"/>
                  </a:cubicBezTo>
                  <a:lnTo>
                    <a:pt x="5900940" y="2469451"/>
                  </a:lnTo>
                  <a:lnTo>
                    <a:pt x="5738154" y="2491247"/>
                  </a:lnTo>
                  <a:cubicBezTo>
                    <a:pt x="5662004" y="2501279"/>
                    <a:pt x="5608399" y="2571135"/>
                    <a:pt x="5618421" y="2647285"/>
                  </a:cubicBezTo>
                  <a:cubicBezTo>
                    <a:pt x="5619060" y="2652073"/>
                    <a:pt x="5619935" y="2656815"/>
                    <a:pt x="5621057" y="2661511"/>
                  </a:cubicBezTo>
                  <a:lnTo>
                    <a:pt x="5666655" y="2850654"/>
                  </a:lnTo>
                  <a:lnTo>
                    <a:pt x="5462466" y="3301439"/>
                  </a:lnTo>
                  <a:lnTo>
                    <a:pt x="5234474" y="3343390"/>
                  </a:lnTo>
                  <a:cubicBezTo>
                    <a:pt x="5227361" y="3344211"/>
                    <a:pt x="5220247" y="3345214"/>
                    <a:pt x="5213225" y="3346582"/>
                  </a:cubicBezTo>
                  <a:cubicBezTo>
                    <a:pt x="5179191" y="3352610"/>
                    <a:pt x="5144143" y="3345113"/>
                    <a:pt x="5115553" y="3325698"/>
                  </a:cubicBezTo>
                  <a:lnTo>
                    <a:pt x="4930880" y="2926803"/>
                  </a:lnTo>
                  <a:lnTo>
                    <a:pt x="4796090" y="2600227"/>
                  </a:lnTo>
                  <a:cubicBezTo>
                    <a:pt x="4793993" y="2595111"/>
                    <a:pt x="4791430" y="2590195"/>
                    <a:pt x="4788430" y="2585544"/>
                  </a:cubicBezTo>
                  <a:cubicBezTo>
                    <a:pt x="4777569" y="2568746"/>
                    <a:pt x="4765138" y="2553024"/>
                    <a:pt x="4751313" y="2538578"/>
                  </a:cubicBezTo>
                  <a:lnTo>
                    <a:pt x="4734533" y="2502099"/>
                  </a:lnTo>
                  <a:lnTo>
                    <a:pt x="4758883" y="2254318"/>
                  </a:lnTo>
                  <a:cubicBezTo>
                    <a:pt x="4765941" y="2178287"/>
                    <a:pt x="4710028" y="2110938"/>
                    <a:pt x="4633997" y="2103879"/>
                  </a:cubicBezTo>
                  <a:cubicBezTo>
                    <a:pt x="4623255" y="2102876"/>
                    <a:pt x="4612429" y="2103141"/>
                    <a:pt x="4601750" y="2104664"/>
                  </a:cubicBezTo>
                  <a:lnTo>
                    <a:pt x="4334635" y="2140322"/>
                  </a:lnTo>
                  <a:lnTo>
                    <a:pt x="4069708" y="2140322"/>
                  </a:lnTo>
                  <a:lnTo>
                    <a:pt x="3764563" y="2012190"/>
                  </a:lnTo>
                  <a:lnTo>
                    <a:pt x="3550433" y="1817850"/>
                  </a:lnTo>
                  <a:lnTo>
                    <a:pt x="3547971" y="1815661"/>
                  </a:lnTo>
                  <a:cubicBezTo>
                    <a:pt x="3514219" y="1786587"/>
                    <a:pt x="3468585" y="1775434"/>
                    <a:pt x="3425220" y="1785657"/>
                  </a:cubicBezTo>
                  <a:lnTo>
                    <a:pt x="3186285" y="1842199"/>
                  </a:lnTo>
                  <a:lnTo>
                    <a:pt x="3183275" y="1842929"/>
                  </a:lnTo>
                  <a:cubicBezTo>
                    <a:pt x="3156107" y="1850225"/>
                    <a:pt x="3131685" y="1865354"/>
                    <a:pt x="3113054" y="1886430"/>
                  </a:cubicBezTo>
                  <a:lnTo>
                    <a:pt x="3111959" y="1887706"/>
                  </a:lnTo>
                  <a:lnTo>
                    <a:pt x="2843020" y="2207442"/>
                  </a:lnTo>
                  <a:lnTo>
                    <a:pt x="2722275" y="2218295"/>
                  </a:lnTo>
                  <a:cubicBezTo>
                    <a:pt x="2714606" y="2217182"/>
                    <a:pt x="2706817" y="2217036"/>
                    <a:pt x="2699111" y="2217839"/>
                  </a:cubicBezTo>
                  <a:cubicBezTo>
                    <a:pt x="2688259" y="2219098"/>
                    <a:pt x="2677479" y="2220949"/>
                    <a:pt x="2666827" y="2223402"/>
                  </a:cubicBezTo>
                  <a:lnTo>
                    <a:pt x="2665368" y="2223402"/>
                  </a:lnTo>
                  <a:lnTo>
                    <a:pt x="2624421" y="2160567"/>
                  </a:lnTo>
                  <a:lnTo>
                    <a:pt x="2677406" y="1859618"/>
                  </a:lnTo>
                  <a:lnTo>
                    <a:pt x="2866457" y="1873480"/>
                  </a:lnTo>
                  <a:cubicBezTo>
                    <a:pt x="2914947" y="1877374"/>
                    <a:pt x="2961868" y="1855222"/>
                    <a:pt x="2989664" y="1815296"/>
                  </a:cubicBezTo>
                  <a:cubicBezTo>
                    <a:pt x="3018163" y="1775352"/>
                    <a:pt x="3023371" y="1723297"/>
                    <a:pt x="3003344" y="1678501"/>
                  </a:cubicBezTo>
                  <a:lnTo>
                    <a:pt x="3002614" y="1676859"/>
                  </a:lnTo>
                  <a:lnTo>
                    <a:pt x="2963308" y="1592867"/>
                  </a:lnTo>
                  <a:lnTo>
                    <a:pt x="3370046" y="1435097"/>
                  </a:lnTo>
                  <a:cubicBezTo>
                    <a:pt x="3441508" y="1407920"/>
                    <a:pt x="3477412" y="1327959"/>
                    <a:pt x="3450236" y="1256497"/>
                  </a:cubicBezTo>
                  <a:cubicBezTo>
                    <a:pt x="3448165" y="1251043"/>
                    <a:pt x="3445749" y="1245727"/>
                    <a:pt x="3443004" y="1240574"/>
                  </a:cubicBezTo>
                  <a:lnTo>
                    <a:pt x="3354543" y="1073684"/>
                  </a:lnTo>
                  <a:lnTo>
                    <a:pt x="3739849" y="747655"/>
                  </a:lnTo>
                  <a:lnTo>
                    <a:pt x="4028031" y="862654"/>
                  </a:lnTo>
                  <a:cubicBezTo>
                    <a:pt x="4078882" y="883383"/>
                    <a:pt x="4137176" y="872075"/>
                    <a:pt x="4176590" y="833836"/>
                  </a:cubicBezTo>
                  <a:lnTo>
                    <a:pt x="4377224" y="640955"/>
                  </a:lnTo>
                  <a:lnTo>
                    <a:pt x="4378409" y="639769"/>
                  </a:lnTo>
                  <a:cubicBezTo>
                    <a:pt x="4418062" y="600828"/>
                    <a:pt x="4430337" y="541824"/>
                    <a:pt x="4409508" y="490298"/>
                  </a:cubicBezTo>
                  <a:lnTo>
                    <a:pt x="4340836" y="314926"/>
                  </a:lnTo>
                  <a:cubicBezTo>
                    <a:pt x="4489478" y="358099"/>
                    <a:pt x="4634855" y="411832"/>
                    <a:pt x="4775845" y="475706"/>
                  </a:cubicBezTo>
                  <a:cubicBezTo>
                    <a:pt x="5576827" y="842956"/>
                    <a:pt x="6212377" y="1531492"/>
                    <a:pt x="6502383" y="2377433"/>
                  </a:cubicBezTo>
                  <a:lnTo>
                    <a:pt x="6388752" y="3185163"/>
                  </a:lnTo>
                  <a:lnTo>
                    <a:pt x="6257519" y="2883211"/>
                  </a:lnTo>
                  <a:lnTo>
                    <a:pt x="6256334" y="2880475"/>
                  </a:lnTo>
                  <a:cubicBezTo>
                    <a:pt x="6253169" y="2873380"/>
                    <a:pt x="6249285" y="2866631"/>
                    <a:pt x="6244752" y="2860320"/>
                  </a:cubicBezTo>
                  <a:close/>
                  <a:moveTo>
                    <a:pt x="5359961" y="3558979"/>
                  </a:moveTo>
                  <a:cubicBezTo>
                    <a:pt x="5390648" y="3587296"/>
                    <a:pt x="5405942" y="3628581"/>
                    <a:pt x="5401090" y="3670057"/>
                  </a:cubicBezTo>
                  <a:lnTo>
                    <a:pt x="5376467" y="3890571"/>
                  </a:lnTo>
                  <a:cubicBezTo>
                    <a:pt x="5373804" y="3914437"/>
                    <a:pt x="5364767" y="3937154"/>
                    <a:pt x="5350294" y="3956324"/>
                  </a:cubicBezTo>
                  <a:lnTo>
                    <a:pt x="4964805" y="4454350"/>
                  </a:lnTo>
                  <a:cubicBezTo>
                    <a:pt x="4918367" y="4514075"/>
                    <a:pt x="4895058" y="4588555"/>
                    <a:pt x="4899143" y="4664102"/>
                  </a:cubicBezTo>
                  <a:lnTo>
                    <a:pt x="4920118" y="5034726"/>
                  </a:lnTo>
                  <a:cubicBezTo>
                    <a:pt x="4922772" y="5078865"/>
                    <a:pt x="4902855" y="5121345"/>
                    <a:pt x="4867224" y="5147537"/>
                  </a:cubicBezTo>
                  <a:lnTo>
                    <a:pt x="4673887" y="5291627"/>
                  </a:lnTo>
                  <a:lnTo>
                    <a:pt x="4673157" y="5292266"/>
                  </a:lnTo>
                  <a:cubicBezTo>
                    <a:pt x="4645963" y="5312639"/>
                    <a:pt x="4622252" y="5337272"/>
                    <a:pt x="4602936" y="5365223"/>
                  </a:cubicBezTo>
                  <a:cubicBezTo>
                    <a:pt x="4599206" y="5370932"/>
                    <a:pt x="4596142" y="5377052"/>
                    <a:pt x="4593816" y="5383463"/>
                  </a:cubicBezTo>
                  <a:lnTo>
                    <a:pt x="4382057" y="5920430"/>
                  </a:lnTo>
                  <a:cubicBezTo>
                    <a:pt x="4359933" y="5948035"/>
                    <a:pt x="4327622" y="5965563"/>
                    <a:pt x="4292411" y="5969038"/>
                  </a:cubicBezTo>
                  <a:lnTo>
                    <a:pt x="4052746" y="5991837"/>
                  </a:lnTo>
                  <a:cubicBezTo>
                    <a:pt x="3995027" y="5997527"/>
                    <a:pt x="3940446" y="5964578"/>
                    <a:pt x="3918595" y="5910854"/>
                  </a:cubicBezTo>
                  <a:lnTo>
                    <a:pt x="3695163" y="5364585"/>
                  </a:lnTo>
                  <a:cubicBezTo>
                    <a:pt x="3685706" y="5340655"/>
                    <a:pt x="3683335" y="5314500"/>
                    <a:pt x="3688323" y="5289256"/>
                  </a:cubicBezTo>
                  <a:lnTo>
                    <a:pt x="3734651" y="5055701"/>
                  </a:lnTo>
                  <a:cubicBezTo>
                    <a:pt x="3747655" y="4993058"/>
                    <a:pt x="3740871" y="4927916"/>
                    <a:pt x="3715226" y="4869295"/>
                  </a:cubicBezTo>
                  <a:lnTo>
                    <a:pt x="3468995" y="4297218"/>
                  </a:lnTo>
                  <a:cubicBezTo>
                    <a:pt x="3421910" y="4189176"/>
                    <a:pt x="3318401" y="4116502"/>
                    <a:pt x="3200785" y="4108896"/>
                  </a:cubicBezTo>
                  <a:lnTo>
                    <a:pt x="2730665" y="4078801"/>
                  </a:lnTo>
                  <a:cubicBezTo>
                    <a:pt x="2715581" y="4078163"/>
                    <a:pt x="2700744" y="4074761"/>
                    <a:pt x="2686891" y="4068769"/>
                  </a:cubicBezTo>
                  <a:lnTo>
                    <a:pt x="2685523" y="4068131"/>
                  </a:lnTo>
                  <a:lnTo>
                    <a:pt x="2260363" y="3880265"/>
                  </a:lnTo>
                  <a:cubicBezTo>
                    <a:pt x="2224915" y="3864735"/>
                    <a:pt x="2198185" y="3834266"/>
                    <a:pt x="2187406" y="3797094"/>
                  </a:cubicBezTo>
                  <a:lnTo>
                    <a:pt x="2036019" y="3271709"/>
                  </a:lnTo>
                  <a:cubicBezTo>
                    <a:pt x="2024291" y="3230616"/>
                    <a:pt x="2033311" y="3186377"/>
                    <a:pt x="2060186" y="3153153"/>
                  </a:cubicBezTo>
                  <a:lnTo>
                    <a:pt x="2632720" y="2448020"/>
                  </a:lnTo>
                  <a:lnTo>
                    <a:pt x="2632720" y="2448020"/>
                  </a:lnTo>
                  <a:cubicBezTo>
                    <a:pt x="2649436" y="2427218"/>
                    <a:pt x="2671980" y="2411878"/>
                    <a:pt x="2697470" y="2403972"/>
                  </a:cubicBezTo>
                  <a:lnTo>
                    <a:pt x="2716165" y="2402330"/>
                  </a:lnTo>
                  <a:lnTo>
                    <a:pt x="3302834" y="2499090"/>
                  </a:lnTo>
                  <a:cubicBezTo>
                    <a:pt x="3310914" y="2500403"/>
                    <a:pt x="3319140" y="2500613"/>
                    <a:pt x="3327275" y="2499728"/>
                  </a:cubicBezTo>
                  <a:cubicBezTo>
                    <a:pt x="3362595" y="2495998"/>
                    <a:pt x="3397889" y="2506988"/>
                    <a:pt x="3424855" y="2530097"/>
                  </a:cubicBezTo>
                  <a:lnTo>
                    <a:pt x="3699723" y="2760734"/>
                  </a:lnTo>
                  <a:cubicBezTo>
                    <a:pt x="3763040" y="2814375"/>
                    <a:pt x="3844981" y="2840859"/>
                    <a:pt x="3927715" y="2834421"/>
                  </a:cubicBezTo>
                  <a:cubicBezTo>
                    <a:pt x="3935767" y="2833755"/>
                    <a:pt x="3943701" y="2832068"/>
                    <a:pt x="3951335" y="2829405"/>
                  </a:cubicBezTo>
                  <a:lnTo>
                    <a:pt x="4524689" y="2624303"/>
                  </a:lnTo>
                  <a:cubicBezTo>
                    <a:pt x="4552395" y="2624321"/>
                    <a:pt x="4579389" y="2633067"/>
                    <a:pt x="4601841" y="2649291"/>
                  </a:cubicBezTo>
                  <a:lnTo>
                    <a:pt x="4764081" y="2999943"/>
                  </a:lnTo>
                  <a:lnTo>
                    <a:pt x="4917930" y="3372847"/>
                  </a:lnTo>
                  <a:cubicBezTo>
                    <a:pt x="4920027" y="3378081"/>
                    <a:pt x="4922663" y="3383097"/>
                    <a:pt x="4925773" y="3387803"/>
                  </a:cubicBezTo>
                  <a:cubicBezTo>
                    <a:pt x="4937747" y="3406152"/>
                    <a:pt x="4951554" y="3423233"/>
                    <a:pt x="4966994" y="3438782"/>
                  </a:cubicBezTo>
                  <a:lnTo>
                    <a:pt x="4984139" y="3475808"/>
                  </a:lnTo>
                  <a:cubicBezTo>
                    <a:pt x="4985652" y="3478936"/>
                    <a:pt x="4987322" y="3481982"/>
                    <a:pt x="4989155" y="3484928"/>
                  </a:cubicBezTo>
                  <a:cubicBezTo>
                    <a:pt x="5014261" y="3525656"/>
                    <a:pt x="5058683" y="3550471"/>
                    <a:pt x="5106525" y="3550498"/>
                  </a:cubicBezTo>
                  <a:cubicBezTo>
                    <a:pt x="5115006" y="3550489"/>
                    <a:pt x="5123460" y="3549668"/>
                    <a:pt x="5131786" y="3548036"/>
                  </a:cubicBezTo>
                  <a:lnTo>
                    <a:pt x="5260100" y="3524507"/>
                  </a:lnTo>
                  <a:cubicBezTo>
                    <a:pt x="5296615" y="3521415"/>
                    <a:pt x="5332738" y="3533936"/>
                    <a:pt x="5359505" y="3558979"/>
                  </a:cubicBezTo>
                  <a:close/>
                  <a:moveTo>
                    <a:pt x="4556973" y="2443733"/>
                  </a:moveTo>
                  <a:cubicBezTo>
                    <a:pt x="4537858" y="2441691"/>
                    <a:pt x="4518597" y="2441390"/>
                    <a:pt x="4499428" y="2442821"/>
                  </a:cubicBezTo>
                  <a:cubicBezTo>
                    <a:pt x="4491375" y="2443487"/>
                    <a:pt x="4483441" y="2445174"/>
                    <a:pt x="4475807" y="2447837"/>
                  </a:cubicBezTo>
                  <a:lnTo>
                    <a:pt x="3902453" y="2652939"/>
                  </a:lnTo>
                  <a:cubicBezTo>
                    <a:pt x="3871309" y="2652975"/>
                    <a:pt x="3841178" y="2641922"/>
                    <a:pt x="3817457" y="2621750"/>
                  </a:cubicBezTo>
                  <a:lnTo>
                    <a:pt x="3542134" y="2390110"/>
                  </a:lnTo>
                  <a:cubicBezTo>
                    <a:pt x="3480659" y="2338036"/>
                    <a:pt x="3401372" y="2311881"/>
                    <a:pt x="3320982" y="2317152"/>
                  </a:cubicBezTo>
                  <a:lnTo>
                    <a:pt x="3029152" y="2269092"/>
                  </a:lnTo>
                  <a:lnTo>
                    <a:pt x="3241459" y="2016568"/>
                  </a:lnTo>
                  <a:lnTo>
                    <a:pt x="3444372" y="1968598"/>
                  </a:lnTo>
                  <a:lnTo>
                    <a:pt x="3647832" y="2153636"/>
                  </a:lnTo>
                  <a:lnTo>
                    <a:pt x="3652209" y="2157376"/>
                  </a:lnTo>
                  <a:cubicBezTo>
                    <a:pt x="3663098" y="2166158"/>
                    <a:pt x="3675200" y="2173308"/>
                    <a:pt x="3688140" y="2178624"/>
                  </a:cubicBezTo>
                  <a:lnTo>
                    <a:pt x="4005506" y="2311224"/>
                  </a:lnTo>
                  <a:cubicBezTo>
                    <a:pt x="4022906" y="2319022"/>
                    <a:pt x="4041792" y="2322943"/>
                    <a:pt x="4060862" y="2322715"/>
                  </a:cubicBezTo>
                  <a:lnTo>
                    <a:pt x="4340836" y="2322715"/>
                  </a:lnTo>
                  <a:cubicBezTo>
                    <a:pt x="4344867" y="2322715"/>
                    <a:pt x="4348889" y="2322442"/>
                    <a:pt x="4352874" y="2321895"/>
                  </a:cubicBezTo>
                  <a:lnTo>
                    <a:pt x="4571747" y="2292712"/>
                  </a:lnTo>
                  <a:close/>
                  <a:moveTo>
                    <a:pt x="1269419" y="1006016"/>
                  </a:moveTo>
                  <a:lnTo>
                    <a:pt x="1288935" y="988871"/>
                  </a:lnTo>
                  <a:cubicBezTo>
                    <a:pt x="1304256" y="975374"/>
                    <a:pt x="1319668" y="961968"/>
                    <a:pt x="1335354" y="948835"/>
                  </a:cubicBezTo>
                  <a:lnTo>
                    <a:pt x="1340187" y="944731"/>
                  </a:lnTo>
                  <a:cubicBezTo>
                    <a:pt x="1763879" y="588617"/>
                    <a:pt x="2271663" y="346872"/>
                    <a:pt x="2815205" y="242516"/>
                  </a:cubicBezTo>
                  <a:lnTo>
                    <a:pt x="3118069" y="409588"/>
                  </a:lnTo>
                  <a:lnTo>
                    <a:pt x="2769515" y="739265"/>
                  </a:lnTo>
                  <a:lnTo>
                    <a:pt x="2218869" y="914089"/>
                  </a:lnTo>
                  <a:lnTo>
                    <a:pt x="2218413" y="914089"/>
                  </a:lnTo>
                  <a:lnTo>
                    <a:pt x="2243036" y="871136"/>
                  </a:lnTo>
                  <a:cubicBezTo>
                    <a:pt x="2277992" y="810481"/>
                    <a:pt x="2257162" y="732963"/>
                    <a:pt x="2196507" y="698008"/>
                  </a:cubicBezTo>
                  <a:cubicBezTo>
                    <a:pt x="2161524" y="677844"/>
                    <a:pt x="2119027" y="675555"/>
                    <a:pt x="2082073" y="691843"/>
                  </a:cubicBezTo>
                  <a:lnTo>
                    <a:pt x="1910441" y="766259"/>
                  </a:lnTo>
                  <a:cubicBezTo>
                    <a:pt x="1894837" y="772999"/>
                    <a:pt x="1880684" y="782693"/>
                    <a:pt x="1868764" y="794804"/>
                  </a:cubicBezTo>
                  <a:cubicBezTo>
                    <a:pt x="1862098" y="801507"/>
                    <a:pt x="1856498" y="809204"/>
                    <a:pt x="1852166" y="817603"/>
                  </a:cubicBezTo>
                  <a:lnTo>
                    <a:pt x="1648341" y="1213580"/>
                  </a:lnTo>
                  <a:lnTo>
                    <a:pt x="1457832" y="1451603"/>
                  </a:lnTo>
                  <a:lnTo>
                    <a:pt x="1224003" y="1420231"/>
                  </a:lnTo>
                  <a:cubicBezTo>
                    <a:pt x="1193005" y="1415663"/>
                    <a:pt x="1161424" y="1422858"/>
                    <a:pt x="1135451" y="1440386"/>
                  </a:cubicBezTo>
                  <a:lnTo>
                    <a:pt x="754886" y="1589310"/>
                  </a:lnTo>
                  <a:cubicBezTo>
                    <a:pt x="893533" y="1388112"/>
                    <a:pt x="1054349" y="1203128"/>
                    <a:pt x="1234308" y="1037843"/>
                  </a:cubicBezTo>
                  <a:cubicBezTo>
                    <a:pt x="1245981" y="1027173"/>
                    <a:pt x="1257654" y="1016230"/>
                    <a:pt x="1269419" y="1006016"/>
                  </a:cubicBezTo>
                  <a:close/>
                  <a:moveTo>
                    <a:pt x="991177" y="4879144"/>
                  </a:moveTo>
                  <a:lnTo>
                    <a:pt x="895421" y="5368598"/>
                  </a:lnTo>
                  <a:lnTo>
                    <a:pt x="869703" y="5429061"/>
                  </a:lnTo>
                  <a:cubicBezTo>
                    <a:pt x="612227" y="5099284"/>
                    <a:pt x="421006" y="4722806"/>
                    <a:pt x="306563" y="4320381"/>
                  </a:cubicBezTo>
                  <a:lnTo>
                    <a:pt x="305651" y="4317190"/>
                  </a:lnTo>
                  <a:cubicBezTo>
                    <a:pt x="301729" y="4303328"/>
                    <a:pt x="297899" y="4289831"/>
                    <a:pt x="294160" y="4275513"/>
                  </a:cubicBezTo>
                  <a:cubicBezTo>
                    <a:pt x="293431" y="4272959"/>
                    <a:pt x="292701" y="4270406"/>
                    <a:pt x="292062" y="4267761"/>
                  </a:cubicBezTo>
                  <a:cubicBezTo>
                    <a:pt x="288688" y="4254994"/>
                    <a:pt x="285314" y="4242226"/>
                    <a:pt x="282031" y="4229367"/>
                  </a:cubicBezTo>
                  <a:cubicBezTo>
                    <a:pt x="281119" y="4225537"/>
                    <a:pt x="280207" y="4221798"/>
                    <a:pt x="279204" y="4217968"/>
                  </a:cubicBezTo>
                  <a:lnTo>
                    <a:pt x="270084" y="4182309"/>
                  </a:lnTo>
                  <a:cubicBezTo>
                    <a:pt x="268990" y="4177294"/>
                    <a:pt x="267804" y="4172369"/>
                    <a:pt x="266619" y="4167353"/>
                  </a:cubicBezTo>
                  <a:cubicBezTo>
                    <a:pt x="264156" y="4156410"/>
                    <a:pt x="261603" y="4145557"/>
                    <a:pt x="259140" y="4134613"/>
                  </a:cubicBezTo>
                  <a:lnTo>
                    <a:pt x="254763" y="4114277"/>
                  </a:lnTo>
                  <a:cubicBezTo>
                    <a:pt x="252757" y="4105157"/>
                    <a:pt x="250750" y="4096037"/>
                    <a:pt x="248835" y="4086371"/>
                  </a:cubicBezTo>
                  <a:cubicBezTo>
                    <a:pt x="245434" y="4070137"/>
                    <a:pt x="242205" y="4053905"/>
                    <a:pt x="239168" y="4037671"/>
                  </a:cubicBezTo>
                  <a:cubicBezTo>
                    <a:pt x="239168" y="4036394"/>
                    <a:pt x="239168" y="4035209"/>
                    <a:pt x="238439" y="4033932"/>
                  </a:cubicBezTo>
                  <a:cubicBezTo>
                    <a:pt x="234672" y="4013869"/>
                    <a:pt x="231079" y="3993778"/>
                    <a:pt x="227678" y="3973651"/>
                  </a:cubicBezTo>
                  <a:cubicBezTo>
                    <a:pt x="227222" y="3970824"/>
                    <a:pt x="226766" y="3967997"/>
                    <a:pt x="226218" y="3965170"/>
                  </a:cubicBezTo>
                  <a:cubicBezTo>
                    <a:pt x="223118" y="3946265"/>
                    <a:pt x="220081" y="3927295"/>
                    <a:pt x="217099" y="3908263"/>
                  </a:cubicBezTo>
                  <a:cubicBezTo>
                    <a:pt x="216552" y="3904250"/>
                    <a:pt x="215913" y="3900146"/>
                    <a:pt x="215366" y="3896043"/>
                  </a:cubicBezTo>
                  <a:cubicBezTo>
                    <a:pt x="212721" y="3877804"/>
                    <a:pt x="210259" y="3860020"/>
                    <a:pt x="207979" y="3841872"/>
                  </a:cubicBezTo>
                  <a:lnTo>
                    <a:pt x="206064" y="3826460"/>
                  </a:lnTo>
                  <a:cubicBezTo>
                    <a:pt x="203966" y="3809315"/>
                    <a:pt x="201960" y="3791987"/>
                    <a:pt x="200136" y="3774751"/>
                  </a:cubicBezTo>
                  <a:cubicBezTo>
                    <a:pt x="199406" y="3768641"/>
                    <a:pt x="198859" y="3762531"/>
                    <a:pt x="198221" y="3756511"/>
                  </a:cubicBezTo>
                  <a:cubicBezTo>
                    <a:pt x="196579" y="3740096"/>
                    <a:pt x="195029" y="3723589"/>
                    <a:pt x="193570" y="3707083"/>
                  </a:cubicBezTo>
                  <a:lnTo>
                    <a:pt x="191928" y="3685834"/>
                  </a:lnTo>
                  <a:cubicBezTo>
                    <a:pt x="190743" y="3670148"/>
                    <a:pt x="189466" y="3654553"/>
                    <a:pt x="188463" y="3638868"/>
                  </a:cubicBezTo>
                  <a:cubicBezTo>
                    <a:pt x="187916" y="3630477"/>
                    <a:pt x="187551" y="3622179"/>
                    <a:pt x="187095" y="3613880"/>
                  </a:cubicBezTo>
                  <a:cubicBezTo>
                    <a:pt x="186274" y="3599288"/>
                    <a:pt x="185453" y="3584697"/>
                    <a:pt x="184815" y="3570105"/>
                  </a:cubicBezTo>
                  <a:cubicBezTo>
                    <a:pt x="184815" y="3559800"/>
                    <a:pt x="184086" y="3549495"/>
                    <a:pt x="183812" y="3539190"/>
                  </a:cubicBezTo>
                  <a:cubicBezTo>
                    <a:pt x="183356" y="3526422"/>
                    <a:pt x="182809" y="3513745"/>
                    <a:pt x="182535" y="3501069"/>
                  </a:cubicBezTo>
                  <a:cubicBezTo>
                    <a:pt x="182535" y="3482830"/>
                    <a:pt x="181988" y="3463952"/>
                    <a:pt x="181988" y="3445439"/>
                  </a:cubicBezTo>
                  <a:cubicBezTo>
                    <a:pt x="181988" y="3440879"/>
                    <a:pt x="181988" y="3436319"/>
                    <a:pt x="181988" y="3431668"/>
                  </a:cubicBezTo>
                  <a:cubicBezTo>
                    <a:pt x="181988" y="3410146"/>
                    <a:pt x="182198" y="3388624"/>
                    <a:pt x="182626" y="3367101"/>
                  </a:cubicBezTo>
                  <a:lnTo>
                    <a:pt x="182626" y="3358529"/>
                  </a:lnTo>
                  <a:cubicBezTo>
                    <a:pt x="182626" y="3339833"/>
                    <a:pt x="183538" y="3321047"/>
                    <a:pt x="184268" y="3302351"/>
                  </a:cubicBezTo>
                  <a:lnTo>
                    <a:pt x="184815" y="3291043"/>
                  </a:lnTo>
                  <a:cubicBezTo>
                    <a:pt x="185545" y="3272804"/>
                    <a:pt x="186365" y="3255294"/>
                    <a:pt x="187460" y="3237328"/>
                  </a:cubicBezTo>
                  <a:cubicBezTo>
                    <a:pt x="187460" y="3233589"/>
                    <a:pt x="187460" y="3229850"/>
                    <a:pt x="188189" y="3226111"/>
                  </a:cubicBezTo>
                  <a:cubicBezTo>
                    <a:pt x="189010" y="3213434"/>
                    <a:pt x="189922" y="3200849"/>
                    <a:pt x="190834" y="3188264"/>
                  </a:cubicBezTo>
                  <a:lnTo>
                    <a:pt x="468346" y="3695683"/>
                  </a:lnTo>
                  <a:cubicBezTo>
                    <a:pt x="469349" y="3697507"/>
                    <a:pt x="470443" y="3699331"/>
                    <a:pt x="471538" y="3701155"/>
                  </a:cubicBezTo>
                  <a:lnTo>
                    <a:pt x="749688" y="4135252"/>
                  </a:lnTo>
                  <a:cubicBezTo>
                    <a:pt x="754376" y="4142566"/>
                    <a:pt x="760094" y="4149169"/>
                    <a:pt x="766651" y="4154859"/>
                  </a:cubicBezTo>
                  <a:lnTo>
                    <a:pt x="1093591" y="4438846"/>
                  </a:lnTo>
                  <a:lnTo>
                    <a:pt x="991177" y="4875952"/>
                  </a:lnTo>
                  <a:cubicBezTo>
                    <a:pt x="991177" y="4876956"/>
                    <a:pt x="991177" y="4878050"/>
                    <a:pt x="991177" y="4879144"/>
                  </a:cubicBezTo>
                  <a:close/>
                  <a:moveTo>
                    <a:pt x="3429780" y="6679552"/>
                  </a:moveTo>
                  <a:cubicBezTo>
                    <a:pt x="2500886" y="6680090"/>
                    <a:pt x="1616331" y="6282344"/>
                    <a:pt x="1000297" y="5587105"/>
                  </a:cubicBezTo>
                  <a:lnTo>
                    <a:pt x="1066597" y="5431250"/>
                  </a:lnTo>
                  <a:cubicBezTo>
                    <a:pt x="1069114" y="5425395"/>
                    <a:pt x="1070975" y="5419276"/>
                    <a:pt x="1072160" y="5413010"/>
                  </a:cubicBezTo>
                  <a:lnTo>
                    <a:pt x="1169467" y="4915805"/>
                  </a:lnTo>
                  <a:lnTo>
                    <a:pt x="1284284" y="4426991"/>
                  </a:lnTo>
                  <a:cubicBezTo>
                    <a:pt x="1291999" y="4394041"/>
                    <a:pt x="1280837" y="4359533"/>
                    <a:pt x="1255283" y="4337344"/>
                  </a:cubicBezTo>
                  <a:lnTo>
                    <a:pt x="896697" y="4025724"/>
                  </a:lnTo>
                  <a:lnTo>
                    <a:pt x="627393" y="3605307"/>
                  </a:lnTo>
                  <a:lnTo>
                    <a:pt x="229319" y="2877465"/>
                  </a:lnTo>
                  <a:cubicBezTo>
                    <a:pt x="291990" y="2510918"/>
                    <a:pt x="417896" y="2158059"/>
                    <a:pt x="601402" y="1834630"/>
                  </a:cubicBezTo>
                  <a:cubicBezTo>
                    <a:pt x="604412" y="1834630"/>
                    <a:pt x="607421" y="1835177"/>
                    <a:pt x="610522" y="1835177"/>
                  </a:cubicBezTo>
                  <a:cubicBezTo>
                    <a:pt x="635428" y="1835177"/>
                    <a:pt x="659805" y="1827927"/>
                    <a:pt x="680652" y="1814293"/>
                  </a:cubicBezTo>
                  <a:lnTo>
                    <a:pt x="1214154" y="1605452"/>
                  </a:lnTo>
                  <a:cubicBezTo>
                    <a:pt x="1215713" y="1604905"/>
                    <a:pt x="1217236" y="1604267"/>
                    <a:pt x="1218713" y="1603537"/>
                  </a:cubicBezTo>
                  <a:lnTo>
                    <a:pt x="1463486" y="1636368"/>
                  </a:lnTo>
                  <a:cubicBezTo>
                    <a:pt x="1507607" y="1642770"/>
                    <a:pt x="1551828" y="1625443"/>
                    <a:pt x="1579853" y="1590770"/>
                  </a:cubicBezTo>
                  <a:lnTo>
                    <a:pt x="1580491" y="1590040"/>
                  </a:lnTo>
                  <a:lnTo>
                    <a:pt x="1796628" y="1320098"/>
                  </a:lnTo>
                  <a:cubicBezTo>
                    <a:pt x="1800777" y="1314872"/>
                    <a:pt x="1804352" y="1309218"/>
                    <a:pt x="1807297" y="1303226"/>
                  </a:cubicBezTo>
                  <a:lnTo>
                    <a:pt x="1807297" y="1303226"/>
                  </a:lnTo>
                  <a:lnTo>
                    <a:pt x="2001820" y="925398"/>
                  </a:lnTo>
                  <a:lnTo>
                    <a:pt x="2004191" y="924303"/>
                  </a:lnTo>
                  <a:cubicBezTo>
                    <a:pt x="1979258" y="989828"/>
                    <a:pt x="2012171" y="1063160"/>
                    <a:pt x="2077696" y="1088093"/>
                  </a:cubicBezTo>
                  <a:cubicBezTo>
                    <a:pt x="2092087" y="1093565"/>
                    <a:pt x="2107353" y="1096383"/>
                    <a:pt x="2122747" y="1096392"/>
                  </a:cubicBezTo>
                  <a:lnTo>
                    <a:pt x="2227624" y="1096392"/>
                  </a:lnTo>
                  <a:cubicBezTo>
                    <a:pt x="2238804" y="1096301"/>
                    <a:pt x="2249940" y="1094768"/>
                    <a:pt x="2260728" y="1091832"/>
                  </a:cubicBezTo>
                  <a:lnTo>
                    <a:pt x="2266109" y="1090282"/>
                  </a:lnTo>
                  <a:lnTo>
                    <a:pt x="2837913" y="908800"/>
                  </a:lnTo>
                  <a:lnTo>
                    <a:pt x="2839281" y="908800"/>
                  </a:lnTo>
                  <a:cubicBezTo>
                    <a:pt x="2849869" y="905480"/>
                    <a:pt x="2859937" y="900692"/>
                    <a:pt x="2869193" y="894573"/>
                  </a:cubicBezTo>
                  <a:cubicBezTo>
                    <a:pt x="2873489" y="891682"/>
                    <a:pt x="2877547" y="888454"/>
                    <a:pt x="2881323" y="884906"/>
                  </a:cubicBezTo>
                  <a:lnTo>
                    <a:pt x="3289337" y="498779"/>
                  </a:lnTo>
                  <a:cubicBezTo>
                    <a:pt x="3322058" y="474110"/>
                    <a:pt x="3340817" y="435133"/>
                    <a:pt x="3339677" y="394176"/>
                  </a:cubicBezTo>
                  <a:cubicBezTo>
                    <a:pt x="3338145" y="348678"/>
                    <a:pt x="3312501" y="307430"/>
                    <a:pt x="3272374" y="285926"/>
                  </a:cubicBezTo>
                  <a:lnTo>
                    <a:pt x="3114786" y="198924"/>
                  </a:lnTo>
                  <a:cubicBezTo>
                    <a:pt x="3219234" y="188892"/>
                    <a:pt x="3324384" y="183785"/>
                    <a:pt x="3430236" y="183603"/>
                  </a:cubicBezTo>
                  <a:cubicBezTo>
                    <a:pt x="3665597" y="183539"/>
                    <a:pt x="3900264" y="208919"/>
                    <a:pt x="4130172" y="259296"/>
                  </a:cubicBezTo>
                  <a:cubicBezTo>
                    <a:pt x="4131102" y="272775"/>
                    <a:pt x="4133993" y="286044"/>
                    <a:pt x="4138744" y="298693"/>
                  </a:cubicBezTo>
                  <a:lnTo>
                    <a:pt x="4138744" y="299788"/>
                  </a:lnTo>
                  <a:lnTo>
                    <a:pt x="4228664" y="529695"/>
                  </a:lnTo>
                  <a:lnTo>
                    <a:pt x="4069799" y="682905"/>
                  </a:lnTo>
                  <a:lnTo>
                    <a:pt x="3782711" y="567724"/>
                  </a:lnTo>
                  <a:lnTo>
                    <a:pt x="3781800" y="567724"/>
                  </a:lnTo>
                  <a:cubicBezTo>
                    <a:pt x="3735052" y="549950"/>
                    <a:pt x="3682386" y="558312"/>
                    <a:pt x="3643454" y="589702"/>
                  </a:cubicBezTo>
                  <a:lnTo>
                    <a:pt x="3641539" y="591344"/>
                  </a:lnTo>
                  <a:lnTo>
                    <a:pt x="3209266" y="957043"/>
                  </a:lnTo>
                  <a:lnTo>
                    <a:pt x="3207625" y="958502"/>
                  </a:lnTo>
                  <a:cubicBezTo>
                    <a:pt x="3160403" y="1000635"/>
                    <a:pt x="3147316" y="1069197"/>
                    <a:pt x="3175706" y="1125757"/>
                  </a:cubicBezTo>
                  <a:lnTo>
                    <a:pt x="3176618" y="1127672"/>
                  </a:lnTo>
                  <a:lnTo>
                    <a:pt x="3258695" y="1282251"/>
                  </a:lnTo>
                  <a:lnTo>
                    <a:pt x="2852778" y="1439656"/>
                  </a:lnTo>
                  <a:cubicBezTo>
                    <a:pt x="2816892" y="1453792"/>
                    <a:pt x="2788484" y="1482200"/>
                    <a:pt x="2774349" y="1518086"/>
                  </a:cubicBezTo>
                  <a:cubicBezTo>
                    <a:pt x="2760423" y="1553525"/>
                    <a:pt x="2761809" y="1593150"/>
                    <a:pt x="2778179" y="1627522"/>
                  </a:cubicBezTo>
                  <a:lnTo>
                    <a:pt x="2805538" y="1686526"/>
                  </a:lnTo>
                  <a:lnTo>
                    <a:pt x="2650959" y="1674944"/>
                  </a:lnTo>
                  <a:cubicBezTo>
                    <a:pt x="2580765" y="1670257"/>
                    <a:pt x="2518131" y="1718728"/>
                    <a:pt x="2505044" y="1787846"/>
                  </a:cubicBezTo>
                  <a:lnTo>
                    <a:pt x="2505044" y="1789305"/>
                  </a:lnTo>
                  <a:lnTo>
                    <a:pt x="2442119" y="2146797"/>
                  </a:lnTo>
                  <a:lnTo>
                    <a:pt x="2442119" y="2148712"/>
                  </a:lnTo>
                  <a:cubicBezTo>
                    <a:pt x="2436966" y="2182318"/>
                    <a:pt x="2444225" y="2216644"/>
                    <a:pt x="2462547" y="2245289"/>
                  </a:cubicBezTo>
                  <a:lnTo>
                    <a:pt x="2463094" y="2246110"/>
                  </a:lnTo>
                  <a:lnTo>
                    <a:pt x="2507780" y="2314599"/>
                  </a:lnTo>
                  <a:cubicBezTo>
                    <a:pt x="2502035" y="2320618"/>
                    <a:pt x="2496563" y="2326819"/>
                    <a:pt x="2491365" y="2333294"/>
                  </a:cubicBezTo>
                  <a:lnTo>
                    <a:pt x="1918649" y="3038245"/>
                  </a:lnTo>
                  <a:cubicBezTo>
                    <a:pt x="1854227" y="3117860"/>
                    <a:pt x="1832687" y="3223886"/>
                    <a:pt x="1860921" y="3322323"/>
                  </a:cubicBezTo>
                  <a:lnTo>
                    <a:pt x="2012399" y="3847708"/>
                  </a:lnTo>
                  <a:cubicBezTo>
                    <a:pt x="2038089" y="3936862"/>
                    <a:pt x="2102128" y="4009965"/>
                    <a:pt x="2187132" y="4047156"/>
                  </a:cubicBezTo>
                  <a:lnTo>
                    <a:pt x="2611471" y="4234748"/>
                  </a:lnTo>
                  <a:cubicBezTo>
                    <a:pt x="2645387" y="4249841"/>
                    <a:pt x="2681747" y="4258678"/>
                    <a:pt x="2718810" y="4260830"/>
                  </a:cubicBezTo>
                  <a:lnTo>
                    <a:pt x="3189294" y="4290925"/>
                  </a:lnTo>
                  <a:cubicBezTo>
                    <a:pt x="3238723" y="4294181"/>
                    <a:pt x="3282224" y="4324704"/>
                    <a:pt x="3302104" y="4370084"/>
                  </a:cubicBezTo>
                  <a:lnTo>
                    <a:pt x="3548336" y="4941888"/>
                  </a:lnTo>
                  <a:lnTo>
                    <a:pt x="3548336" y="4942800"/>
                  </a:lnTo>
                  <a:cubicBezTo>
                    <a:pt x="3558769" y="4966894"/>
                    <a:pt x="3561413" y="4993642"/>
                    <a:pt x="3555905" y="5019314"/>
                  </a:cubicBezTo>
                  <a:lnTo>
                    <a:pt x="3509304" y="5254328"/>
                  </a:lnTo>
                  <a:cubicBezTo>
                    <a:pt x="3497411" y="5314500"/>
                    <a:pt x="3503303" y="5376833"/>
                    <a:pt x="3526266" y="5433712"/>
                  </a:cubicBezTo>
                  <a:lnTo>
                    <a:pt x="3749790" y="5979981"/>
                  </a:lnTo>
                  <a:cubicBezTo>
                    <a:pt x="3797531" y="6098218"/>
                    <a:pt x="3912375" y="6175552"/>
                    <a:pt x="4039887" y="6175325"/>
                  </a:cubicBezTo>
                  <a:cubicBezTo>
                    <a:pt x="4049827" y="6175325"/>
                    <a:pt x="4059859" y="6174868"/>
                    <a:pt x="4069891" y="6173865"/>
                  </a:cubicBezTo>
                  <a:lnTo>
                    <a:pt x="4310012" y="6151066"/>
                  </a:lnTo>
                  <a:cubicBezTo>
                    <a:pt x="4401719" y="6142074"/>
                    <a:pt x="4484845" y="6093265"/>
                    <a:pt x="4537365" y="6017554"/>
                  </a:cubicBezTo>
                  <a:cubicBezTo>
                    <a:pt x="4541360" y="6011872"/>
                    <a:pt x="4544698" y="6005753"/>
                    <a:pt x="4547306" y="5999314"/>
                  </a:cubicBezTo>
                  <a:lnTo>
                    <a:pt x="4759156" y="5462166"/>
                  </a:lnTo>
                  <a:cubicBezTo>
                    <a:pt x="4766361" y="5453310"/>
                    <a:pt x="4774632" y="5445376"/>
                    <a:pt x="4783779" y="5438545"/>
                  </a:cubicBezTo>
                  <a:lnTo>
                    <a:pt x="4976478" y="5294546"/>
                  </a:lnTo>
                  <a:cubicBezTo>
                    <a:pt x="5061555" y="5231766"/>
                    <a:pt x="5109005" y="5130136"/>
                    <a:pt x="5102512" y="5024604"/>
                  </a:cubicBezTo>
                  <a:lnTo>
                    <a:pt x="5081263" y="4654983"/>
                  </a:lnTo>
                  <a:cubicBezTo>
                    <a:pt x="5079421" y="4623246"/>
                    <a:pt x="5089143" y="4591920"/>
                    <a:pt x="5108622" y="4566795"/>
                  </a:cubicBezTo>
                  <a:lnTo>
                    <a:pt x="5494476" y="4067857"/>
                  </a:lnTo>
                  <a:cubicBezTo>
                    <a:pt x="5529423" y="4022305"/>
                    <a:pt x="5551246" y="3968061"/>
                    <a:pt x="5557584" y="3910999"/>
                  </a:cubicBezTo>
                  <a:lnTo>
                    <a:pt x="5582207" y="3690212"/>
                  </a:lnTo>
                  <a:cubicBezTo>
                    <a:pt x="5590944" y="3614099"/>
                    <a:pt x="5571300" y="3537429"/>
                    <a:pt x="5527033" y="3474896"/>
                  </a:cubicBezTo>
                  <a:cubicBezTo>
                    <a:pt x="5567552" y="3464591"/>
                    <a:pt x="5601286" y="3436593"/>
                    <a:pt x="5618868" y="3398655"/>
                  </a:cubicBezTo>
                  <a:lnTo>
                    <a:pt x="5618868" y="3397743"/>
                  </a:lnTo>
                  <a:lnTo>
                    <a:pt x="5838562" y="2912668"/>
                  </a:lnTo>
                  <a:cubicBezTo>
                    <a:pt x="5851657" y="2884105"/>
                    <a:pt x="5854530" y="2851903"/>
                    <a:pt x="5846678" y="2821471"/>
                  </a:cubicBezTo>
                  <a:lnTo>
                    <a:pt x="5809105" y="2666436"/>
                  </a:lnTo>
                  <a:lnTo>
                    <a:pt x="5896836" y="2654672"/>
                  </a:lnTo>
                  <a:lnTo>
                    <a:pt x="6091542" y="2960728"/>
                  </a:lnTo>
                  <a:lnTo>
                    <a:pt x="6283055" y="3401482"/>
                  </a:lnTo>
                  <a:cubicBezTo>
                    <a:pt x="6314044" y="3471649"/>
                    <a:pt x="6396057" y="3503413"/>
                    <a:pt x="6466223" y="3472424"/>
                  </a:cubicBezTo>
                  <a:cubicBezTo>
                    <a:pt x="6514084" y="3451285"/>
                    <a:pt x="6546012" y="3405039"/>
                    <a:pt x="6548802" y="3352783"/>
                  </a:cubicBezTo>
                  <a:lnTo>
                    <a:pt x="6621759" y="2834147"/>
                  </a:lnTo>
                  <a:cubicBezTo>
                    <a:pt x="6658312" y="3031461"/>
                    <a:pt x="6676624" y="3231729"/>
                    <a:pt x="6676477" y="3432398"/>
                  </a:cubicBezTo>
                  <a:cubicBezTo>
                    <a:pt x="6677299" y="5222683"/>
                    <a:pt x="5220429" y="6679552"/>
                    <a:pt x="3429780" y="6679552"/>
                  </a:cubicBezTo>
                  <a:close/>
                </a:path>
              </a:pathLst>
            </a:custGeom>
            <a:solidFill>
              <a:schemeClr val="tx1"/>
            </a:solidFill>
            <a:ln w="912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4697929" y="2401211"/>
              <a:ext cx="3371232" cy="3590306"/>
            </a:xfrm>
            <a:custGeom>
              <a:avLst/>
              <a:gdLst>
                <a:gd name="connsiteX0" fmla="*/ 1920223 w 3371232"/>
                <a:gd name="connsiteY0" fmla="*/ 426852 h 3590306"/>
                <a:gd name="connsiteX1" fmla="*/ 1896602 w 3371232"/>
                <a:gd name="connsiteY1" fmla="*/ 431868 h 3590306"/>
                <a:gd name="connsiteX2" fmla="*/ 1668610 w 3371232"/>
                <a:gd name="connsiteY2" fmla="*/ 358181 h 3590306"/>
                <a:gd name="connsiteX3" fmla="*/ 1393926 w 3371232"/>
                <a:gd name="connsiteY3" fmla="*/ 127544 h 3590306"/>
                <a:gd name="connsiteX4" fmla="*/ 1296254 w 3371232"/>
                <a:gd name="connsiteY4" fmla="*/ 97358 h 3590306"/>
                <a:gd name="connsiteX5" fmla="*/ 1271813 w 3371232"/>
                <a:gd name="connsiteY5" fmla="*/ 96719 h 3590306"/>
                <a:gd name="connsiteX6" fmla="*/ 685144 w 3371232"/>
                <a:gd name="connsiteY6" fmla="*/ -132 h 3590306"/>
                <a:gd name="connsiteX7" fmla="*/ 666449 w 3371232"/>
                <a:gd name="connsiteY7" fmla="*/ 1510 h 3590306"/>
                <a:gd name="connsiteX8" fmla="*/ 601790 w 3371232"/>
                <a:gd name="connsiteY8" fmla="*/ 45467 h 3590306"/>
                <a:gd name="connsiteX9" fmla="*/ 601790 w 3371232"/>
                <a:gd name="connsiteY9" fmla="*/ 45467 h 3590306"/>
                <a:gd name="connsiteX10" fmla="*/ 29074 w 3371232"/>
                <a:gd name="connsiteY10" fmla="*/ 750418 h 3590306"/>
                <a:gd name="connsiteX11" fmla="*/ 4907 w 3371232"/>
                <a:gd name="connsiteY11" fmla="*/ 868974 h 3590306"/>
                <a:gd name="connsiteX12" fmla="*/ 156294 w 3371232"/>
                <a:gd name="connsiteY12" fmla="*/ 1394359 h 3590306"/>
                <a:gd name="connsiteX13" fmla="*/ 229251 w 3371232"/>
                <a:gd name="connsiteY13" fmla="*/ 1477531 h 3590306"/>
                <a:gd name="connsiteX14" fmla="*/ 654411 w 3371232"/>
                <a:gd name="connsiteY14" fmla="*/ 1665396 h 3590306"/>
                <a:gd name="connsiteX15" fmla="*/ 655779 w 3371232"/>
                <a:gd name="connsiteY15" fmla="*/ 1666034 h 3590306"/>
                <a:gd name="connsiteX16" fmla="*/ 699553 w 3371232"/>
                <a:gd name="connsiteY16" fmla="*/ 1676066 h 3590306"/>
                <a:gd name="connsiteX17" fmla="*/ 1169673 w 3371232"/>
                <a:gd name="connsiteY17" fmla="*/ 1706160 h 3590306"/>
                <a:gd name="connsiteX18" fmla="*/ 1437883 w 3371232"/>
                <a:gd name="connsiteY18" fmla="*/ 1894482 h 3590306"/>
                <a:gd name="connsiteX19" fmla="*/ 1684114 w 3371232"/>
                <a:gd name="connsiteY19" fmla="*/ 2466560 h 3590306"/>
                <a:gd name="connsiteX20" fmla="*/ 1703539 w 3371232"/>
                <a:gd name="connsiteY20" fmla="*/ 2652966 h 3590306"/>
                <a:gd name="connsiteX21" fmla="*/ 1657211 w 3371232"/>
                <a:gd name="connsiteY21" fmla="*/ 2886521 h 3590306"/>
                <a:gd name="connsiteX22" fmla="*/ 1664051 w 3371232"/>
                <a:gd name="connsiteY22" fmla="*/ 2961849 h 3590306"/>
                <a:gd name="connsiteX23" fmla="*/ 1887483 w 3371232"/>
                <a:gd name="connsiteY23" fmla="*/ 3508118 h 3590306"/>
                <a:gd name="connsiteX24" fmla="*/ 2021633 w 3371232"/>
                <a:gd name="connsiteY24" fmla="*/ 3589557 h 3590306"/>
                <a:gd name="connsiteX25" fmla="*/ 2261298 w 3371232"/>
                <a:gd name="connsiteY25" fmla="*/ 3566758 h 3590306"/>
                <a:gd name="connsiteX26" fmla="*/ 2350945 w 3371232"/>
                <a:gd name="connsiteY26" fmla="*/ 3518150 h 3590306"/>
                <a:gd name="connsiteX27" fmla="*/ 2562522 w 3371232"/>
                <a:gd name="connsiteY27" fmla="*/ 2981366 h 3590306"/>
                <a:gd name="connsiteX28" fmla="*/ 2571641 w 3371232"/>
                <a:gd name="connsiteY28" fmla="*/ 2963126 h 3590306"/>
                <a:gd name="connsiteX29" fmla="*/ 2641863 w 3371232"/>
                <a:gd name="connsiteY29" fmla="*/ 2890169 h 3590306"/>
                <a:gd name="connsiteX30" fmla="*/ 2642593 w 3371232"/>
                <a:gd name="connsiteY30" fmla="*/ 2889530 h 3590306"/>
                <a:gd name="connsiteX31" fmla="*/ 2835930 w 3371232"/>
                <a:gd name="connsiteY31" fmla="*/ 2745440 h 3590306"/>
                <a:gd name="connsiteX32" fmla="*/ 2888824 w 3371232"/>
                <a:gd name="connsiteY32" fmla="*/ 2632629 h 3590306"/>
                <a:gd name="connsiteX33" fmla="*/ 2867848 w 3371232"/>
                <a:gd name="connsiteY33" fmla="*/ 2262005 h 3590306"/>
                <a:gd name="connsiteX34" fmla="*/ 2933510 w 3371232"/>
                <a:gd name="connsiteY34" fmla="*/ 2052252 h 3590306"/>
                <a:gd name="connsiteX35" fmla="*/ 3319455 w 3371232"/>
                <a:gd name="connsiteY35" fmla="*/ 1553680 h 3590306"/>
                <a:gd name="connsiteX36" fmla="*/ 3345629 w 3371232"/>
                <a:gd name="connsiteY36" fmla="*/ 1487927 h 3590306"/>
                <a:gd name="connsiteX37" fmla="*/ 3370252 w 3371232"/>
                <a:gd name="connsiteY37" fmla="*/ 1267413 h 3590306"/>
                <a:gd name="connsiteX38" fmla="*/ 3254815 w 3371232"/>
                <a:gd name="connsiteY38" fmla="*/ 1122419 h 3590306"/>
                <a:gd name="connsiteX39" fmla="*/ 3229079 w 3371232"/>
                <a:gd name="connsiteY39" fmla="*/ 1122045 h 3590306"/>
                <a:gd name="connsiteX40" fmla="*/ 3100583 w 3371232"/>
                <a:gd name="connsiteY40" fmla="*/ 1145574 h 3590306"/>
                <a:gd name="connsiteX41" fmla="*/ 3075321 w 3371232"/>
                <a:gd name="connsiteY41" fmla="*/ 1148036 h 3590306"/>
                <a:gd name="connsiteX42" fmla="*/ 2957951 w 3371232"/>
                <a:gd name="connsiteY42" fmla="*/ 1082466 h 3590306"/>
                <a:gd name="connsiteX43" fmla="*/ 2952935 w 3371232"/>
                <a:gd name="connsiteY43" fmla="*/ 1073346 h 3590306"/>
                <a:gd name="connsiteX44" fmla="*/ 2935790 w 3371232"/>
                <a:gd name="connsiteY44" fmla="*/ 1036320 h 3590306"/>
                <a:gd name="connsiteX45" fmla="*/ 2894569 w 3371232"/>
                <a:gd name="connsiteY45" fmla="*/ 985341 h 3590306"/>
                <a:gd name="connsiteX46" fmla="*/ 2886726 w 3371232"/>
                <a:gd name="connsiteY46" fmla="*/ 970385 h 3590306"/>
                <a:gd name="connsiteX47" fmla="*/ 2732877 w 3371232"/>
                <a:gd name="connsiteY47" fmla="*/ 597481 h 3590306"/>
                <a:gd name="connsiteX48" fmla="*/ 2570730 w 3371232"/>
                <a:gd name="connsiteY48" fmla="*/ 246738 h 3590306"/>
                <a:gd name="connsiteX49" fmla="*/ 2493577 w 3371232"/>
                <a:gd name="connsiteY49" fmla="*/ 221750 h 35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71232" h="3590306">
                  <a:moveTo>
                    <a:pt x="1920223" y="426852"/>
                  </a:moveTo>
                  <a:cubicBezTo>
                    <a:pt x="1912589" y="429515"/>
                    <a:pt x="1904655" y="431202"/>
                    <a:pt x="1896602" y="431868"/>
                  </a:cubicBezTo>
                  <a:cubicBezTo>
                    <a:pt x="1813869" y="438306"/>
                    <a:pt x="1731928" y="411823"/>
                    <a:pt x="1668610" y="358181"/>
                  </a:cubicBezTo>
                  <a:lnTo>
                    <a:pt x="1393926" y="127544"/>
                  </a:lnTo>
                  <a:cubicBezTo>
                    <a:pt x="1366904" y="104471"/>
                    <a:pt x="1331575" y="93555"/>
                    <a:pt x="1296254" y="97358"/>
                  </a:cubicBezTo>
                  <a:cubicBezTo>
                    <a:pt x="1288119" y="98242"/>
                    <a:pt x="1279893" y="98033"/>
                    <a:pt x="1271813" y="96719"/>
                  </a:cubicBezTo>
                  <a:lnTo>
                    <a:pt x="685144" y="-132"/>
                  </a:lnTo>
                  <a:lnTo>
                    <a:pt x="666449" y="1510"/>
                  </a:lnTo>
                  <a:cubicBezTo>
                    <a:pt x="641005" y="9407"/>
                    <a:pt x="618488" y="24710"/>
                    <a:pt x="601790" y="45467"/>
                  </a:cubicBezTo>
                  <a:lnTo>
                    <a:pt x="601790" y="45467"/>
                  </a:lnTo>
                  <a:lnTo>
                    <a:pt x="29074" y="750418"/>
                  </a:lnTo>
                  <a:cubicBezTo>
                    <a:pt x="2198" y="783641"/>
                    <a:pt x="-6821" y="827881"/>
                    <a:pt x="4907" y="868974"/>
                  </a:cubicBezTo>
                  <a:lnTo>
                    <a:pt x="156294" y="1394359"/>
                  </a:lnTo>
                  <a:cubicBezTo>
                    <a:pt x="167073" y="1431531"/>
                    <a:pt x="193803" y="1462000"/>
                    <a:pt x="229251" y="1477531"/>
                  </a:cubicBezTo>
                  <a:lnTo>
                    <a:pt x="654411" y="1665396"/>
                  </a:lnTo>
                  <a:lnTo>
                    <a:pt x="655779" y="1666034"/>
                  </a:lnTo>
                  <a:cubicBezTo>
                    <a:pt x="669632" y="1672026"/>
                    <a:pt x="684469" y="1675427"/>
                    <a:pt x="699553" y="1676066"/>
                  </a:cubicBezTo>
                  <a:lnTo>
                    <a:pt x="1169673" y="1706160"/>
                  </a:lnTo>
                  <a:cubicBezTo>
                    <a:pt x="1287289" y="1713767"/>
                    <a:pt x="1390798" y="1786441"/>
                    <a:pt x="1437883" y="1894482"/>
                  </a:cubicBezTo>
                  <a:lnTo>
                    <a:pt x="1684114" y="2466560"/>
                  </a:lnTo>
                  <a:cubicBezTo>
                    <a:pt x="1709759" y="2525181"/>
                    <a:pt x="1716544" y="2590323"/>
                    <a:pt x="1703539" y="2652966"/>
                  </a:cubicBezTo>
                  <a:lnTo>
                    <a:pt x="1657211" y="2886521"/>
                  </a:lnTo>
                  <a:cubicBezTo>
                    <a:pt x="1652222" y="2911764"/>
                    <a:pt x="1654594" y="2937920"/>
                    <a:pt x="1664051" y="2961849"/>
                  </a:cubicBezTo>
                  <a:lnTo>
                    <a:pt x="1887483" y="3508118"/>
                  </a:lnTo>
                  <a:cubicBezTo>
                    <a:pt x="1909179" y="3562016"/>
                    <a:pt x="1963806" y="3595175"/>
                    <a:pt x="2021633" y="3589557"/>
                  </a:cubicBezTo>
                  <a:lnTo>
                    <a:pt x="2261298" y="3566758"/>
                  </a:lnTo>
                  <a:cubicBezTo>
                    <a:pt x="2296510" y="3563284"/>
                    <a:pt x="2328821" y="3545756"/>
                    <a:pt x="2350945" y="3518150"/>
                  </a:cubicBezTo>
                  <a:lnTo>
                    <a:pt x="2562522" y="2981366"/>
                  </a:lnTo>
                  <a:cubicBezTo>
                    <a:pt x="2564847" y="2974954"/>
                    <a:pt x="2567912" y="2968836"/>
                    <a:pt x="2571641" y="2963126"/>
                  </a:cubicBezTo>
                  <a:cubicBezTo>
                    <a:pt x="2590957" y="2935174"/>
                    <a:pt x="2614668" y="2910542"/>
                    <a:pt x="2641863" y="2890169"/>
                  </a:cubicBezTo>
                  <a:lnTo>
                    <a:pt x="2642593" y="2889530"/>
                  </a:lnTo>
                  <a:lnTo>
                    <a:pt x="2835930" y="2745440"/>
                  </a:lnTo>
                  <a:cubicBezTo>
                    <a:pt x="2871561" y="2719248"/>
                    <a:pt x="2891478" y="2676769"/>
                    <a:pt x="2888824" y="2632629"/>
                  </a:cubicBezTo>
                  <a:lnTo>
                    <a:pt x="2867848" y="2262005"/>
                  </a:lnTo>
                  <a:cubicBezTo>
                    <a:pt x="2863763" y="2186458"/>
                    <a:pt x="2887073" y="2111977"/>
                    <a:pt x="2933510" y="2052252"/>
                  </a:cubicBezTo>
                  <a:lnTo>
                    <a:pt x="3319455" y="1553680"/>
                  </a:lnTo>
                  <a:cubicBezTo>
                    <a:pt x="3333928" y="1534510"/>
                    <a:pt x="3342966" y="1511802"/>
                    <a:pt x="3345629" y="1487927"/>
                  </a:cubicBezTo>
                  <a:lnTo>
                    <a:pt x="3370252" y="1267413"/>
                  </a:lnTo>
                  <a:cubicBezTo>
                    <a:pt x="3378414" y="1195495"/>
                    <a:pt x="3326733" y="1130581"/>
                    <a:pt x="3254815" y="1122419"/>
                  </a:cubicBezTo>
                  <a:cubicBezTo>
                    <a:pt x="3246270" y="1121452"/>
                    <a:pt x="3237652" y="1121325"/>
                    <a:pt x="3229079" y="1122045"/>
                  </a:cubicBezTo>
                  <a:lnTo>
                    <a:pt x="3100583" y="1145574"/>
                  </a:lnTo>
                  <a:cubicBezTo>
                    <a:pt x="3092266" y="1147206"/>
                    <a:pt x="3083802" y="1148027"/>
                    <a:pt x="3075321" y="1148036"/>
                  </a:cubicBezTo>
                  <a:cubicBezTo>
                    <a:pt x="3027480" y="1148009"/>
                    <a:pt x="2983057" y="1123194"/>
                    <a:pt x="2957951" y="1082466"/>
                  </a:cubicBezTo>
                  <a:cubicBezTo>
                    <a:pt x="2956118" y="1079520"/>
                    <a:pt x="2954449" y="1076474"/>
                    <a:pt x="2952935" y="1073346"/>
                  </a:cubicBezTo>
                  <a:lnTo>
                    <a:pt x="2935790" y="1036320"/>
                  </a:lnTo>
                  <a:cubicBezTo>
                    <a:pt x="2920351" y="1020771"/>
                    <a:pt x="2906544" y="1003690"/>
                    <a:pt x="2894569" y="985341"/>
                  </a:cubicBezTo>
                  <a:cubicBezTo>
                    <a:pt x="2891459" y="980635"/>
                    <a:pt x="2888824" y="975619"/>
                    <a:pt x="2886726" y="970385"/>
                  </a:cubicBezTo>
                  <a:lnTo>
                    <a:pt x="2732877" y="597481"/>
                  </a:lnTo>
                  <a:lnTo>
                    <a:pt x="2570730" y="246738"/>
                  </a:lnTo>
                  <a:cubicBezTo>
                    <a:pt x="2548277" y="230514"/>
                    <a:pt x="2521283" y="221768"/>
                    <a:pt x="2493577" y="22175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4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5291552" y="313717"/>
              <a:ext cx="3878326" cy="3034105"/>
            </a:xfrm>
            <a:custGeom>
              <a:avLst/>
              <a:gdLst>
                <a:gd name="connsiteX0" fmla="*/ 1784498 w 3878326"/>
                <a:gd name="connsiteY0" fmla="*/ 174784 h 3034105"/>
                <a:gd name="connsiteX1" fmla="*/ 1753400 w 3878326"/>
                <a:gd name="connsiteY1" fmla="*/ 324255 h 3034105"/>
                <a:gd name="connsiteX2" fmla="*/ 1752214 w 3878326"/>
                <a:gd name="connsiteY2" fmla="*/ 325441 h 3034105"/>
                <a:gd name="connsiteX3" fmla="*/ 1551581 w 3878326"/>
                <a:gd name="connsiteY3" fmla="*/ 518322 h 3034105"/>
                <a:gd name="connsiteX4" fmla="*/ 1403478 w 3878326"/>
                <a:gd name="connsiteY4" fmla="*/ 547596 h 3034105"/>
                <a:gd name="connsiteX5" fmla="*/ 1115022 w 3878326"/>
                <a:gd name="connsiteY5" fmla="*/ 431868 h 3034105"/>
                <a:gd name="connsiteX6" fmla="*/ 729716 w 3878326"/>
                <a:gd name="connsiteY6" fmla="*/ 757896 h 3034105"/>
                <a:gd name="connsiteX7" fmla="*/ 818177 w 3878326"/>
                <a:gd name="connsiteY7" fmla="*/ 924786 h 3034105"/>
                <a:gd name="connsiteX8" fmla="*/ 761142 w 3878326"/>
                <a:gd name="connsiteY8" fmla="*/ 1112077 h 3034105"/>
                <a:gd name="connsiteX9" fmla="*/ 745219 w 3878326"/>
                <a:gd name="connsiteY9" fmla="*/ 1119309 h 3034105"/>
                <a:gd name="connsiteX10" fmla="*/ 338482 w 3878326"/>
                <a:gd name="connsiteY10" fmla="*/ 1277080 h 3034105"/>
                <a:gd name="connsiteX11" fmla="*/ 377787 w 3878326"/>
                <a:gd name="connsiteY11" fmla="*/ 1361072 h 3034105"/>
                <a:gd name="connsiteX12" fmla="*/ 378517 w 3878326"/>
                <a:gd name="connsiteY12" fmla="*/ 1362713 h 3034105"/>
                <a:gd name="connsiteX13" fmla="*/ 364837 w 3878326"/>
                <a:gd name="connsiteY13" fmla="*/ 1499509 h 3034105"/>
                <a:gd name="connsiteX14" fmla="*/ 241904 w 3878326"/>
                <a:gd name="connsiteY14" fmla="*/ 1558422 h 3034105"/>
                <a:gd name="connsiteX15" fmla="*/ 52853 w 3878326"/>
                <a:gd name="connsiteY15" fmla="*/ 1544834 h 3034105"/>
                <a:gd name="connsiteX16" fmla="*/ -132 w 3878326"/>
                <a:gd name="connsiteY16" fmla="*/ 1845783 h 3034105"/>
                <a:gd name="connsiteX17" fmla="*/ 40815 w 3878326"/>
                <a:gd name="connsiteY17" fmla="*/ 1908617 h 3034105"/>
                <a:gd name="connsiteX18" fmla="*/ 42274 w 3878326"/>
                <a:gd name="connsiteY18" fmla="*/ 1908617 h 3034105"/>
                <a:gd name="connsiteX19" fmla="*/ 74558 w 3878326"/>
                <a:gd name="connsiteY19" fmla="*/ 1903055 h 3034105"/>
                <a:gd name="connsiteX20" fmla="*/ 97722 w 3878326"/>
                <a:gd name="connsiteY20" fmla="*/ 1903510 h 3034105"/>
                <a:gd name="connsiteX21" fmla="*/ 218466 w 3878326"/>
                <a:gd name="connsiteY21" fmla="*/ 1892658 h 3034105"/>
                <a:gd name="connsiteX22" fmla="*/ 487406 w 3878326"/>
                <a:gd name="connsiteY22" fmla="*/ 1572922 h 3034105"/>
                <a:gd name="connsiteX23" fmla="*/ 488500 w 3878326"/>
                <a:gd name="connsiteY23" fmla="*/ 1571645 h 3034105"/>
                <a:gd name="connsiteX24" fmla="*/ 558722 w 3878326"/>
                <a:gd name="connsiteY24" fmla="*/ 1528144 h 3034105"/>
                <a:gd name="connsiteX25" fmla="*/ 561731 w 3878326"/>
                <a:gd name="connsiteY25" fmla="*/ 1527415 h 3034105"/>
                <a:gd name="connsiteX26" fmla="*/ 800667 w 3878326"/>
                <a:gd name="connsiteY26" fmla="*/ 1470873 h 3034105"/>
                <a:gd name="connsiteX27" fmla="*/ 923418 w 3878326"/>
                <a:gd name="connsiteY27" fmla="*/ 1500877 h 3034105"/>
                <a:gd name="connsiteX28" fmla="*/ 925880 w 3878326"/>
                <a:gd name="connsiteY28" fmla="*/ 1503065 h 3034105"/>
                <a:gd name="connsiteX29" fmla="*/ 1140010 w 3878326"/>
                <a:gd name="connsiteY29" fmla="*/ 1697770 h 3034105"/>
                <a:gd name="connsiteX30" fmla="*/ 1445155 w 3878326"/>
                <a:gd name="connsiteY30" fmla="*/ 1825902 h 3034105"/>
                <a:gd name="connsiteX31" fmla="*/ 1710264 w 3878326"/>
                <a:gd name="connsiteY31" fmla="*/ 1825902 h 3034105"/>
                <a:gd name="connsiteX32" fmla="*/ 1977379 w 3878326"/>
                <a:gd name="connsiteY32" fmla="*/ 1790244 h 3034105"/>
                <a:gd name="connsiteX33" fmla="*/ 2133727 w 3878326"/>
                <a:gd name="connsiteY33" fmla="*/ 1907651 h 3034105"/>
                <a:gd name="connsiteX34" fmla="*/ 2134511 w 3878326"/>
                <a:gd name="connsiteY34" fmla="*/ 1939898 h 3034105"/>
                <a:gd name="connsiteX35" fmla="*/ 2110162 w 3878326"/>
                <a:gd name="connsiteY35" fmla="*/ 2187680 h 3034105"/>
                <a:gd name="connsiteX36" fmla="*/ 2126942 w 3878326"/>
                <a:gd name="connsiteY36" fmla="*/ 2224159 h 3034105"/>
                <a:gd name="connsiteX37" fmla="*/ 2164060 w 3878326"/>
                <a:gd name="connsiteY37" fmla="*/ 2271125 h 3034105"/>
                <a:gd name="connsiteX38" fmla="*/ 2171720 w 3878326"/>
                <a:gd name="connsiteY38" fmla="*/ 2285808 h 3034105"/>
                <a:gd name="connsiteX39" fmla="*/ 2306326 w 3878326"/>
                <a:gd name="connsiteY39" fmla="*/ 2611745 h 3034105"/>
                <a:gd name="connsiteX40" fmla="*/ 2491000 w 3878326"/>
                <a:gd name="connsiteY40" fmla="*/ 3011005 h 3034105"/>
                <a:gd name="connsiteX41" fmla="*/ 2589036 w 3878326"/>
                <a:gd name="connsiteY41" fmla="*/ 3031889 h 3034105"/>
                <a:gd name="connsiteX42" fmla="*/ 2610285 w 3878326"/>
                <a:gd name="connsiteY42" fmla="*/ 3028697 h 3034105"/>
                <a:gd name="connsiteX43" fmla="*/ 2838277 w 3878326"/>
                <a:gd name="connsiteY43" fmla="*/ 2986746 h 3034105"/>
                <a:gd name="connsiteX44" fmla="*/ 3042467 w 3878326"/>
                <a:gd name="connsiteY44" fmla="*/ 2535960 h 3034105"/>
                <a:gd name="connsiteX45" fmla="*/ 2996868 w 3878326"/>
                <a:gd name="connsiteY45" fmla="*/ 2346818 h 3034105"/>
                <a:gd name="connsiteX46" fmla="*/ 3099739 w 3878326"/>
                <a:gd name="connsiteY46" fmla="*/ 2179189 h 3034105"/>
                <a:gd name="connsiteX47" fmla="*/ 3113965 w 3878326"/>
                <a:gd name="connsiteY47" fmla="*/ 2176554 h 3034105"/>
                <a:gd name="connsiteX48" fmla="*/ 3276751 w 3878326"/>
                <a:gd name="connsiteY48" fmla="*/ 2154758 h 3034105"/>
                <a:gd name="connsiteX49" fmla="*/ 3279761 w 3878326"/>
                <a:gd name="connsiteY49" fmla="*/ 2154758 h 3034105"/>
                <a:gd name="connsiteX50" fmla="*/ 3411996 w 3878326"/>
                <a:gd name="connsiteY50" fmla="*/ 2217866 h 3034105"/>
                <a:gd name="connsiteX51" fmla="*/ 3620563 w 3878326"/>
                <a:gd name="connsiteY51" fmla="*/ 2545627 h 3034105"/>
                <a:gd name="connsiteX52" fmla="*/ 3632146 w 3878326"/>
                <a:gd name="connsiteY52" fmla="*/ 2565782 h 3034105"/>
                <a:gd name="connsiteX53" fmla="*/ 3633331 w 3878326"/>
                <a:gd name="connsiteY53" fmla="*/ 2568518 h 3034105"/>
                <a:gd name="connsiteX54" fmla="*/ 3764564 w 3878326"/>
                <a:gd name="connsiteY54" fmla="*/ 2870470 h 3034105"/>
                <a:gd name="connsiteX55" fmla="*/ 3878194 w 3878326"/>
                <a:gd name="connsiteY55" fmla="*/ 2062740 h 3034105"/>
                <a:gd name="connsiteX56" fmla="*/ 2151292 w 3878326"/>
                <a:gd name="connsiteY56" fmla="*/ 160648 h 3034105"/>
                <a:gd name="connsiteX57" fmla="*/ 1716283 w 3878326"/>
                <a:gd name="connsiteY57" fmla="*/ -132 h 30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78326" h="3034105">
                  <a:moveTo>
                    <a:pt x="1784498" y="174784"/>
                  </a:moveTo>
                  <a:cubicBezTo>
                    <a:pt x="1805328" y="226310"/>
                    <a:pt x="1793053" y="285314"/>
                    <a:pt x="1753400" y="324255"/>
                  </a:cubicBezTo>
                  <a:lnTo>
                    <a:pt x="1752214" y="325441"/>
                  </a:lnTo>
                  <a:lnTo>
                    <a:pt x="1551581" y="518322"/>
                  </a:lnTo>
                  <a:cubicBezTo>
                    <a:pt x="1512358" y="556534"/>
                    <a:pt x="1454293" y="568006"/>
                    <a:pt x="1403478" y="547596"/>
                  </a:cubicBezTo>
                  <a:lnTo>
                    <a:pt x="1115022" y="431868"/>
                  </a:lnTo>
                  <a:lnTo>
                    <a:pt x="729716" y="757896"/>
                  </a:lnTo>
                  <a:lnTo>
                    <a:pt x="818177" y="924786"/>
                  </a:lnTo>
                  <a:cubicBezTo>
                    <a:pt x="854145" y="992254"/>
                    <a:pt x="828610" y="1076109"/>
                    <a:pt x="761142" y="1112077"/>
                  </a:cubicBezTo>
                  <a:cubicBezTo>
                    <a:pt x="755990" y="1114822"/>
                    <a:pt x="750673" y="1117239"/>
                    <a:pt x="745219" y="1119309"/>
                  </a:cubicBezTo>
                  <a:lnTo>
                    <a:pt x="338482" y="1277080"/>
                  </a:lnTo>
                  <a:lnTo>
                    <a:pt x="377787" y="1361072"/>
                  </a:lnTo>
                  <a:lnTo>
                    <a:pt x="378517" y="1362713"/>
                  </a:lnTo>
                  <a:cubicBezTo>
                    <a:pt x="398535" y="1407509"/>
                    <a:pt x="393336" y="1459564"/>
                    <a:pt x="364837" y="1499509"/>
                  </a:cubicBezTo>
                  <a:cubicBezTo>
                    <a:pt x="337259" y="1539617"/>
                    <a:pt x="290448" y="1562051"/>
                    <a:pt x="241904" y="1558422"/>
                  </a:cubicBezTo>
                  <a:lnTo>
                    <a:pt x="52853" y="1544834"/>
                  </a:lnTo>
                  <a:lnTo>
                    <a:pt x="-132" y="1845783"/>
                  </a:lnTo>
                  <a:lnTo>
                    <a:pt x="40815" y="1908617"/>
                  </a:lnTo>
                  <a:lnTo>
                    <a:pt x="42274" y="1908617"/>
                  </a:lnTo>
                  <a:cubicBezTo>
                    <a:pt x="52926" y="1906164"/>
                    <a:pt x="63705" y="1904313"/>
                    <a:pt x="74558" y="1903055"/>
                  </a:cubicBezTo>
                  <a:cubicBezTo>
                    <a:pt x="82264" y="1902252"/>
                    <a:pt x="90052" y="1902398"/>
                    <a:pt x="97722" y="1903510"/>
                  </a:cubicBezTo>
                  <a:lnTo>
                    <a:pt x="218466" y="1892658"/>
                  </a:lnTo>
                  <a:lnTo>
                    <a:pt x="487406" y="1572922"/>
                  </a:lnTo>
                  <a:lnTo>
                    <a:pt x="488500" y="1571645"/>
                  </a:lnTo>
                  <a:cubicBezTo>
                    <a:pt x="507132" y="1550570"/>
                    <a:pt x="531554" y="1535440"/>
                    <a:pt x="558722" y="1528144"/>
                  </a:cubicBezTo>
                  <a:lnTo>
                    <a:pt x="561731" y="1527415"/>
                  </a:lnTo>
                  <a:lnTo>
                    <a:pt x="800667" y="1470873"/>
                  </a:lnTo>
                  <a:cubicBezTo>
                    <a:pt x="844031" y="1460650"/>
                    <a:pt x="889666" y="1471803"/>
                    <a:pt x="923418" y="1500877"/>
                  </a:cubicBezTo>
                  <a:lnTo>
                    <a:pt x="925880" y="1503065"/>
                  </a:lnTo>
                  <a:lnTo>
                    <a:pt x="1140010" y="1697770"/>
                  </a:lnTo>
                  <a:lnTo>
                    <a:pt x="1445155" y="1825902"/>
                  </a:lnTo>
                  <a:lnTo>
                    <a:pt x="1710264" y="1825902"/>
                  </a:lnTo>
                  <a:lnTo>
                    <a:pt x="1977379" y="1790244"/>
                  </a:lnTo>
                  <a:cubicBezTo>
                    <a:pt x="2052972" y="1779492"/>
                    <a:pt x="2122975" y="1832058"/>
                    <a:pt x="2133727" y="1907651"/>
                  </a:cubicBezTo>
                  <a:cubicBezTo>
                    <a:pt x="2135241" y="1918330"/>
                    <a:pt x="2135505" y="1929155"/>
                    <a:pt x="2134511" y="1939898"/>
                  </a:cubicBezTo>
                  <a:lnTo>
                    <a:pt x="2110162" y="2187680"/>
                  </a:lnTo>
                  <a:lnTo>
                    <a:pt x="2126942" y="2224159"/>
                  </a:lnTo>
                  <a:cubicBezTo>
                    <a:pt x="2140768" y="2238604"/>
                    <a:pt x="2153198" y="2254327"/>
                    <a:pt x="2164060" y="2271125"/>
                  </a:cubicBezTo>
                  <a:cubicBezTo>
                    <a:pt x="2167060" y="2275776"/>
                    <a:pt x="2169622" y="2280691"/>
                    <a:pt x="2171720" y="2285808"/>
                  </a:cubicBezTo>
                  <a:lnTo>
                    <a:pt x="2306326" y="2611745"/>
                  </a:lnTo>
                  <a:lnTo>
                    <a:pt x="2491000" y="3011005"/>
                  </a:lnTo>
                  <a:cubicBezTo>
                    <a:pt x="2519690" y="3030512"/>
                    <a:pt x="2554883" y="3038017"/>
                    <a:pt x="2589036" y="3031889"/>
                  </a:cubicBezTo>
                  <a:cubicBezTo>
                    <a:pt x="2596059" y="3030521"/>
                    <a:pt x="2603172" y="3029518"/>
                    <a:pt x="2610285" y="3028697"/>
                  </a:cubicBezTo>
                  <a:lnTo>
                    <a:pt x="2838277" y="2986746"/>
                  </a:lnTo>
                  <a:lnTo>
                    <a:pt x="3042467" y="2535960"/>
                  </a:lnTo>
                  <a:lnTo>
                    <a:pt x="2996868" y="2346818"/>
                  </a:lnTo>
                  <a:cubicBezTo>
                    <a:pt x="2978985" y="2272119"/>
                    <a:pt x="3025048" y="2197064"/>
                    <a:pt x="3099739" y="2179189"/>
                  </a:cubicBezTo>
                  <a:cubicBezTo>
                    <a:pt x="3104435" y="2178059"/>
                    <a:pt x="3109177" y="2177183"/>
                    <a:pt x="3113965" y="2176554"/>
                  </a:cubicBezTo>
                  <a:lnTo>
                    <a:pt x="3276751" y="2154758"/>
                  </a:lnTo>
                  <a:lnTo>
                    <a:pt x="3279761" y="2154758"/>
                  </a:lnTo>
                  <a:cubicBezTo>
                    <a:pt x="3332209" y="2149204"/>
                    <a:pt x="3383324" y="2173599"/>
                    <a:pt x="3411996" y="2217866"/>
                  </a:cubicBezTo>
                  <a:lnTo>
                    <a:pt x="3620563" y="2545627"/>
                  </a:lnTo>
                  <a:cubicBezTo>
                    <a:pt x="3625096" y="2551938"/>
                    <a:pt x="3628981" y="2558687"/>
                    <a:pt x="3632146" y="2565782"/>
                  </a:cubicBezTo>
                  <a:lnTo>
                    <a:pt x="3633331" y="2568518"/>
                  </a:lnTo>
                  <a:lnTo>
                    <a:pt x="3764564" y="2870470"/>
                  </a:lnTo>
                  <a:lnTo>
                    <a:pt x="3878194" y="2062740"/>
                  </a:lnTo>
                  <a:cubicBezTo>
                    <a:pt x="3587824" y="1216434"/>
                    <a:pt x="2952273" y="527898"/>
                    <a:pt x="2151292" y="160648"/>
                  </a:cubicBezTo>
                  <a:cubicBezTo>
                    <a:pt x="2010301" y="96774"/>
                    <a:pt x="1864925" y="43041"/>
                    <a:pt x="1716283" y="-132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3421927" y="241033"/>
              <a:ext cx="2363182" cy="1346794"/>
            </a:xfrm>
            <a:custGeom>
              <a:avLst/>
              <a:gdLst>
                <a:gd name="connsiteX0" fmla="*/ 469075 w 2363182"/>
                <a:gd name="connsiteY0" fmla="*/ 1177857 h 1346794"/>
                <a:gd name="connsiteX1" fmla="*/ 702904 w 2363182"/>
                <a:gd name="connsiteY1" fmla="*/ 1209229 h 1346794"/>
                <a:gd name="connsiteX2" fmla="*/ 893414 w 2363182"/>
                <a:gd name="connsiteY2" fmla="*/ 971206 h 1346794"/>
                <a:gd name="connsiteX3" fmla="*/ 1097239 w 2363182"/>
                <a:gd name="connsiteY3" fmla="*/ 575229 h 1346794"/>
                <a:gd name="connsiteX4" fmla="*/ 1113837 w 2363182"/>
                <a:gd name="connsiteY4" fmla="*/ 552430 h 1346794"/>
                <a:gd name="connsiteX5" fmla="*/ 1155514 w 2363182"/>
                <a:gd name="connsiteY5" fmla="*/ 523885 h 1346794"/>
                <a:gd name="connsiteX6" fmla="*/ 1327146 w 2363182"/>
                <a:gd name="connsiteY6" fmla="*/ 449468 h 1346794"/>
                <a:gd name="connsiteX7" fmla="*/ 1494273 w 2363182"/>
                <a:gd name="connsiteY7" fmla="*/ 514328 h 1346794"/>
                <a:gd name="connsiteX8" fmla="*/ 1488108 w 2363182"/>
                <a:gd name="connsiteY8" fmla="*/ 628761 h 1346794"/>
                <a:gd name="connsiteX9" fmla="*/ 1463485 w 2363182"/>
                <a:gd name="connsiteY9" fmla="*/ 671715 h 1346794"/>
                <a:gd name="connsiteX10" fmla="*/ 1463941 w 2363182"/>
                <a:gd name="connsiteY10" fmla="*/ 671715 h 1346794"/>
                <a:gd name="connsiteX11" fmla="*/ 2014588 w 2363182"/>
                <a:gd name="connsiteY11" fmla="*/ 496891 h 1346794"/>
                <a:gd name="connsiteX12" fmla="*/ 2363051 w 2363182"/>
                <a:gd name="connsiteY12" fmla="*/ 166941 h 1346794"/>
                <a:gd name="connsiteX13" fmla="*/ 2060186 w 2363182"/>
                <a:gd name="connsiteY13" fmla="*/ -132 h 1346794"/>
                <a:gd name="connsiteX14" fmla="*/ 585169 w 2363182"/>
                <a:gd name="connsiteY14" fmla="*/ 702084 h 1346794"/>
                <a:gd name="connsiteX15" fmla="*/ 580336 w 2363182"/>
                <a:gd name="connsiteY15" fmla="*/ 706188 h 1346794"/>
                <a:gd name="connsiteX16" fmla="*/ 533916 w 2363182"/>
                <a:gd name="connsiteY16" fmla="*/ 746223 h 1346794"/>
                <a:gd name="connsiteX17" fmla="*/ 514400 w 2363182"/>
                <a:gd name="connsiteY17" fmla="*/ 763368 h 1346794"/>
                <a:gd name="connsiteX18" fmla="*/ 479289 w 2363182"/>
                <a:gd name="connsiteY18" fmla="*/ 795196 h 1346794"/>
                <a:gd name="connsiteX19" fmla="*/ -132 w 2363182"/>
                <a:gd name="connsiteY19" fmla="*/ 1346663 h 1346794"/>
                <a:gd name="connsiteX20" fmla="*/ 380432 w 2363182"/>
                <a:gd name="connsiteY20" fmla="*/ 1197738 h 1346794"/>
                <a:gd name="connsiteX21" fmla="*/ 469075 w 2363182"/>
                <a:gd name="connsiteY21" fmla="*/ 1177857 h 134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63182" h="1346794">
                  <a:moveTo>
                    <a:pt x="469075" y="1177857"/>
                  </a:moveTo>
                  <a:lnTo>
                    <a:pt x="702904" y="1209229"/>
                  </a:lnTo>
                  <a:lnTo>
                    <a:pt x="893414" y="971206"/>
                  </a:lnTo>
                  <a:lnTo>
                    <a:pt x="1097239" y="575229"/>
                  </a:lnTo>
                  <a:cubicBezTo>
                    <a:pt x="1101571" y="566830"/>
                    <a:pt x="1107170" y="559133"/>
                    <a:pt x="1113837" y="552430"/>
                  </a:cubicBezTo>
                  <a:cubicBezTo>
                    <a:pt x="1125756" y="540319"/>
                    <a:pt x="1139910" y="530625"/>
                    <a:pt x="1155514" y="523885"/>
                  </a:cubicBezTo>
                  <a:lnTo>
                    <a:pt x="1327146" y="449468"/>
                  </a:lnTo>
                  <a:cubicBezTo>
                    <a:pt x="1391203" y="421225"/>
                    <a:pt x="1466030" y="450262"/>
                    <a:pt x="1494273" y="514328"/>
                  </a:cubicBezTo>
                  <a:cubicBezTo>
                    <a:pt x="1510561" y="551272"/>
                    <a:pt x="1508272" y="593778"/>
                    <a:pt x="1488108" y="628761"/>
                  </a:cubicBezTo>
                  <a:lnTo>
                    <a:pt x="1463485" y="671715"/>
                  </a:lnTo>
                  <a:lnTo>
                    <a:pt x="1463941" y="671715"/>
                  </a:lnTo>
                  <a:lnTo>
                    <a:pt x="2014588" y="496891"/>
                  </a:lnTo>
                  <a:lnTo>
                    <a:pt x="2363051" y="166941"/>
                  </a:lnTo>
                  <a:lnTo>
                    <a:pt x="2060186" y="-132"/>
                  </a:lnTo>
                  <a:cubicBezTo>
                    <a:pt x="1516644" y="104225"/>
                    <a:pt x="1008860" y="345969"/>
                    <a:pt x="585169" y="702084"/>
                  </a:cubicBezTo>
                  <a:lnTo>
                    <a:pt x="580336" y="706188"/>
                  </a:lnTo>
                  <a:cubicBezTo>
                    <a:pt x="564650" y="719320"/>
                    <a:pt x="549237" y="732726"/>
                    <a:pt x="533916" y="746223"/>
                  </a:cubicBezTo>
                  <a:lnTo>
                    <a:pt x="514400" y="763368"/>
                  </a:lnTo>
                  <a:cubicBezTo>
                    <a:pt x="502636" y="773856"/>
                    <a:pt x="490962" y="784526"/>
                    <a:pt x="479289" y="795196"/>
                  </a:cubicBezTo>
                  <a:cubicBezTo>
                    <a:pt x="299331" y="960481"/>
                    <a:pt x="138514" y="1145464"/>
                    <a:pt x="-132" y="1346663"/>
                  </a:cubicBezTo>
                  <a:lnTo>
                    <a:pt x="380432" y="1197738"/>
                  </a:lnTo>
                  <a:cubicBezTo>
                    <a:pt x="406460" y="1180283"/>
                    <a:pt x="438078" y="1173188"/>
                    <a:pt x="469075" y="1177857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2849656" y="3186963"/>
              <a:ext cx="911705" cy="2240796"/>
            </a:xfrm>
            <a:custGeom>
              <a:avLst/>
              <a:gdLst>
                <a:gd name="connsiteX0" fmla="*/ 712673 w 911705"/>
                <a:gd name="connsiteY0" fmla="*/ 2180293 h 2240796"/>
                <a:gd name="connsiteX1" fmla="*/ 808521 w 911705"/>
                <a:gd name="connsiteY1" fmla="*/ 1690840 h 2240796"/>
                <a:gd name="connsiteX2" fmla="*/ 809159 w 911705"/>
                <a:gd name="connsiteY2" fmla="*/ 1687556 h 2240796"/>
                <a:gd name="connsiteX3" fmla="*/ 911573 w 911705"/>
                <a:gd name="connsiteY3" fmla="*/ 1250450 h 2240796"/>
                <a:gd name="connsiteX4" fmla="*/ 584632 w 911705"/>
                <a:gd name="connsiteY4" fmla="*/ 966463 h 2240796"/>
                <a:gd name="connsiteX5" fmla="*/ 567670 w 911705"/>
                <a:gd name="connsiteY5" fmla="*/ 946856 h 2240796"/>
                <a:gd name="connsiteX6" fmla="*/ 289520 w 911705"/>
                <a:gd name="connsiteY6" fmla="*/ 512759 h 2240796"/>
                <a:gd name="connsiteX7" fmla="*/ 286328 w 911705"/>
                <a:gd name="connsiteY7" fmla="*/ 507287 h 2240796"/>
                <a:gd name="connsiteX8" fmla="*/ 8725 w 911705"/>
                <a:gd name="connsiteY8" fmla="*/ -132 h 2240796"/>
                <a:gd name="connsiteX9" fmla="*/ 6080 w 911705"/>
                <a:gd name="connsiteY9" fmla="*/ 37715 h 2240796"/>
                <a:gd name="connsiteX10" fmla="*/ 5350 w 911705"/>
                <a:gd name="connsiteY10" fmla="*/ 48932 h 2240796"/>
                <a:gd name="connsiteX11" fmla="*/ 2706 w 911705"/>
                <a:gd name="connsiteY11" fmla="*/ 102647 h 2240796"/>
                <a:gd name="connsiteX12" fmla="*/ 2158 w 911705"/>
                <a:gd name="connsiteY12" fmla="*/ 113956 h 2240796"/>
                <a:gd name="connsiteX13" fmla="*/ 517 w 911705"/>
                <a:gd name="connsiteY13" fmla="*/ 170133 h 2240796"/>
                <a:gd name="connsiteX14" fmla="*/ 517 w 911705"/>
                <a:gd name="connsiteY14" fmla="*/ 178705 h 2240796"/>
                <a:gd name="connsiteX15" fmla="*/ -121 w 911705"/>
                <a:gd name="connsiteY15" fmla="*/ 243273 h 2240796"/>
                <a:gd name="connsiteX16" fmla="*/ -121 w 911705"/>
                <a:gd name="connsiteY16" fmla="*/ 257043 h 2240796"/>
                <a:gd name="connsiteX17" fmla="*/ 426 w 911705"/>
                <a:gd name="connsiteY17" fmla="*/ 312674 h 2240796"/>
                <a:gd name="connsiteX18" fmla="*/ 1702 w 911705"/>
                <a:gd name="connsiteY18" fmla="*/ 350794 h 2240796"/>
                <a:gd name="connsiteX19" fmla="*/ 2706 w 911705"/>
                <a:gd name="connsiteY19" fmla="*/ 381710 h 2240796"/>
                <a:gd name="connsiteX20" fmla="*/ 4986 w 911705"/>
                <a:gd name="connsiteY20" fmla="*/ 425484 h 2240796"/>
                <a:gd name="connsiteX21" fmla="*/ 6353 w 911705"/>
                <a:gd name="connsiteY21" fmla="*/ 450472 h 2240796"/>
                <a:gd name="connsiteX22" fmla="*/ 9819 w 911705"/>
                <a:gd name="connsiteY22" fmla="*/ 497438 h 2240796"/>
                <a:gd name="connsiteX23" fmla="*/ 11461 w 911705"/>
                <a:gd name="connsiteY23" fmla="*/ 518687 h 2240796"/>
                <a:gd name="connsiteX24" fmla="*/ 16112 w 911705"/>
                <a:gd name="connsiteY24" fmla="*/ 568115 h 2240796"/>
                <a:gd name="connsiteX25" fmla="*/ 18027 w 911705"/>
                <a:gd name="connsiteY25" fmla="*/ 586355 h 2240796"/>
                <a:gd name="connsiteX26" fmla="*/ 23955 w 911705"/>
                <a:gd name="connsiteY26" fmla="*/ 638064 h 2240796"/>
                <a:gd name="connsiteX27" fmla="*/ 25870 w 911705"/>
                <a:gd name="connsiteY27" fmla="*/ 653476 h 2240796"/>
                <a:gd name="connsiteX28" fmla="*/ 33257 w 911705"/>
                <a:gd name="connsiteY28" fmla="*/ 707647 h 2240796"/>
                <a:gd name="connsiteX29" fmla="*/ 34989 w 911705"/>
                <a:gd name="connsiteY29" fmla="*/ 719867 h 2240796"/>
                <a:gd name="connsiteX30" fmla="*/ 44109 w 911705"/>
                <a:gd name="connsiteY30" fmla="*/ 776774 h 2240796"/>
                <a:gd name="connsiteX31" fmla="*/ 45568 w 911705"/>
                <a:gd name="connsiteY31" fmla="*/ 785255 h 2240796"/>
                <a:gd name="connsiteX32" fmla="*/ 56329 w 911705"/>
                <a:gd name="connsiteY32" fmla="*/ 845536 h 2240796"/>
                <a:gd name="connsiteX33" fmla="*/ 57059 w 911705"/>
                <a:gd name="connsiteY33" fmla="*/ 849275 h 2240796"/>
                <a:gd name="connsiteX34" fmla="*/ 687229 w 911705"/>
                <a:gd name="connsiteY34" fmla="*/ 2240665 h 224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11705" h="2240796">
                  <a:moveTo>
                    <a:pt x="712673" y="2180293"/>
                  </a:moveTo>
                  <a:lnTo>
                    <a:pt x="808521" y="1690840"/>
                  </a:lnTo>
                  <a:cubicBezTo>
                    <a:pt x="808521" y="1689745"/>
                    <a:pt x="808521" y="1688651"/>
                    <a:pt x="809159" y="1687556"/>
                  </a:cubicBezTo>
                  <a:lnTo>
                    <a:pt x="911573" y="1250450"/>
                  </a:lnTo>
                  <a:lnTo>
                    <a:pt x="584632" y="966463"/>
                  </a:lnTo>
                  <a:cubicBezTo>
                    <a:pt x="578075" y="960773"/>
                    <a:pt x="572357" y="954170"/>
                    <a:pt x="567670" y="946856"/>
                  </a:cubicBezTo>
                  <a:lnTo>
                    <a:pt x="289520" y="512759"/>
                  </a:lnTo>
                  <a:cubicBezTo>
                    <a:pt x="288425" y="510935"/>
                    <a:pt x="287331" y="509111"/>
                    <a:pt x="286328" y="507287"/>
                  </a:cubicBezTo>
                  <a:lnTo>
                    <a:pt x="8725" y="-132"/>
                  </a:lnTo>
                  <a:cubicBezTo>
                    <a:pt x="7813" y="12454"/>
                    <a:pt x="6901" y="25039"/>
                    <a:pt x="6080" y="37715"/>
                  </a:cubicBezTo>
                  <a:cubicBezTo>
                    <a:pt x="6080" y="41454"/>
                    <a:pt x="5533" y="45193"/>
                    <a:pt x="5350" y="48932"/>
                  </a:cubicBezTo>
                  <a:cubicBezTo>
                    <a:pt x="4256" y="67172"/>
                    <a:pt x="3435" y="84773"/>
                    <a:pt x="2706" y="102647"/>
                  </a:cubicBezTo>
                  <a:lnTo>
                    <a:pt x="2158" y="113956"/>
                  </a:lnTo>
                  <a:cubicBezTo>
                    <a:pt x="1429" y="132651"/>
                    <a:pt x="882" y="151437"/>
                    <a:pt x="517" y="170133"/>
                  </a:cubicBezTo>
                  <a:lnTo>
                    <a:pt x="517" y="178705"/>
                  </a:lnTo>
                  <a:cubicBezTo>
                    <a:pt x="34" y="200228"/>
                    <a:pt x="-185" y="221750"/>
                    <a:pt x="-121" y="243273"/>
                  </a:cubicBezTo>
                  <a:cubicBezTo>
                    <a:pt x="-121" y="247832"/>
                    <a:pt x="-121" y="252392"/>
                    <a:pt x="-121" y="257043"/>
                  </a:cubicBezTo>
                  <a:cubicBezTo>
                    <a:pt x="-121" y="275283"/>
                    <a:pt x="-121" y="294160"/>
                    <a:pt x="426" y="312674"/>
                  </a:cubicBezTo>
                  <a:cubicBezTo>
                    <a:pt x="426" y="325349"/>
                    <a:pt x="1246" y="338026"/>
                    <a:pt x="1702" y="350794"/>
                  </a:cubicBezTo>
                  <a:cubicBezTo>
                    <a:pt x="1702" y="361099"/>
                    <a:pt x="2250" y="371404"/>
                    <a:pt x="2706" y="381710"/>
                  </a:cubicBezTo>
                  <a:cubicBezTo>
                    <a:pt x="3344" y="396301"/>
                    <a:pt x="4165" y="410892"/>
                    <a:pt x="4986" y="425484"/>
                  </a:cubicBezTo>
                  <a:cubicBezTo>
                    <a:pt x="5442" y="433783"/>
                    <a:pt x="5806" y="442082"/>
                    <a:pt x="6353" y="450472"/>
                  </a:cubicBezTo>
                  <a:cubicBezTo>
                    <a:pt x="7357" y="466157"/>
                    <a:pt x="8633" y="481752"/>
                    <a:pt x="9819" y="497438"/>
                  </a:cubicBezTo>
                  <a:lnTo>
                    <a:pt x="11461" y="518687"/>
                  </a:lnTo>
                  <a:cubicBezTo>
                    <a:pt x="12920" y="535193"/>
                    <a:pt x="14470" y="551700"/>
                    <a:pt x="16112" y="568115"/>
                  </a:cubicBezTo>
                  <a:cubicBezTo>
                    <a:pt x="16750" y="574226"/>
                    <a:pt x="17297" y="580336"/>
                    <a:pt x="18027" y="586355"/>
                  </a:cubicBezTo>
                  <a:cubicBezTo>
                    <a:pt x="19851" y="603591"/>
                    <a:pt x="21857" y="620919"/>
                    <a:pt x="23955" y="638064"/>
                  </a:cubicBezTo>
                  <a:lnTo>
                    <a:pt x="25870" y="653476"/>
                  </a:lnTo>
                  <a:cubicBezTo>
                    <a:pt x="28149" y="671715"/>
                    <a:pt x="30612" y="689955"/>
                    <a:pt x="33257" y="707647"/>
                  </a:cubicBezTo>
                  <a:cubicBezTo>
                    <a:pt x="33804" y="711750"/>
                    <a:pt x="34442" y="715854"/>
                    <a:pt x="34989" y="719867"/>
                  </a:cubicBezTo>
                  <a:cubicBezTo>
                    <a:pt x="37844" y="738955"/>
                    <a:pt x="40890" y="757924"/>
                    <a:pt x="44109" y="776774"/>
                  </a:cubicBezTo>
                  <a:cubicBezTo>
                    <a:pt x="44656" y="779601"/>
                    <a:pt x="45112" y="782428"/>
                    <a:pt x="45568" y="785255"/>
                  </a:cubicBezTo>
                  <a:cubicBezTo>
                    <a:pt x="49034" y="805437"/>
                    <a:pt x="52618" y="825537"/>
                    <a:pt x="56329" y="845536"/>
                  </a:cubicBezTo>
                  <a:cubicBezTo>
                    <a:pt x="56329" y="846813"/>
                    <a:pt x="56329" y="847998"/>
                    <a:pt x="57059" y="849275"/>
                  </a:cubicBezTo>
                  <a:cubicBezTo>
                    <a:pt x="153472" y="1356585"/>
                    <a:pt x="369508" y="1833581"/>
                    <a:pt x="687229" y="2240665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5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2896359" y="182393"/>
              <a:ext cx="6448071" cy="6495949"/>
            </a:xfrm>
            <a:custGeom>
              <a:avLst/>
              <a:gdLst>
                <a:gd name="connsiteX0" fmla="*/ 6272020 w 6448071"/>
                <a:gd name="connsiteY0" fmla="*/ 3266448 h 6495949"/>
                <a:gd name="connsiteX1" fmla="*/ 6076138 w 6448071"/>
                <a:gd name="connsiteY1" fmla="*/ 3251874 h 6495949"/>
                <a:gd name="connsiteX2" fmla="*/ 6054333 w 6448071"/>
                <a:gd name="connsiteY2" fmla="*/ 3217384 h 6495949"/>
                <a:gd name="connsiteX3" fmla="*/ 5862820 w 6448071"/>
                <a:gd name="connsiteY3" fmla="*/ 2776629 h 6495949"/>
                <a:gd name="connsiteX4" fmla="*/ 5668206 w 6448071"/>
                <a:gd name="connsiteY4" fmla="*/ 2470573 h 6495949"/>
                <a:gd name="connsiteX5" fmla="*/ 5580474 w 6448071"/>
                <a:gd name="connsiteY5" fmla="*/ 2482337 h 6495949"/>
                <a:gd name="connsiteX6" fmla="*/ 5618047 w 6448071"/>
                <a:gd name="connsiteY6" fmla="*/ 2637372 h 6495949"/>
                <a:gd name="connsiteX7" fmla="*/ 5609931 w 6448071"/>
                <a:gd name="connsiteY7" fmla="*/ 2728569 h 6495949"/>
                <a:gd name="connsiteX8" fmla="*/ 5390238 w 6448071"/>
                <a:gd name="connsiteY8" fmla="*/ 3213645 h 6495949"/>
                <a:gd name="connsiteX9" fmla="*/ 5390238 w 6448071"/>
                <a:gd name="connsiteY9" fmla="*/ 3214557 h 6495949"/>
                <a:gd name="connsiteX10" fmla="*/ 5298403 w 6448071"/>
                <a:gd name="connsiteY10" fmla="*/ 3290797 h 6495949"/>
                <a:gd name="connsiteX11" fmla="*/ 5353577 w 6448071"/>
                <a:gd name="connsiteY11" fmla="*/ 3506112 h 6495949"/>
                <a:gd name="connsiteX12" fmla="*/ 5328953 w 6448071"/>
                <a:gd name="connsiteY12" fmla="*/ 3726900 h 6495949"/>
                <a:gd name="connsiteX13" fmla="*/ 5265845 w 6448071"/>
                <a:gd name="connsiteY13" fmla="*/ 3883759 h 6495949"/>
                <a:gd name="connsiteX14" fmla="*/ 4879992 w 6448071"/>
                <a:gd name="connsiteY14" fmla="*/ 4382696 h 6495949"/>
                <a:gd name="connsiteX15" fmla="*/ 4852633 w 6448071"/>
                <a:gd name="connsiteY15" fmla="*/ 4470884 h 6495949"/>
                <a:gd name="connsiteX16" fmla="*/ 4873516 w 6448071"/>
                <a:gd name="connsiteY16" fmla="*/ 4840596 h 6495949"/>
                <a:gd name="connsiteX17" fmla="*/ 4747118 w 6448071"/>
                <a:gd name="connsiteY17" fmla="*/ 5110812 h 6495949"/>
                <a:gd name="connsiteX18" fmla="*/ 4554419 w 6448071"/>
                <a:gd name="connsiteY18" fmla="*/ 5254447 h 6495949"/>
                <a:gd name="connsiteX19" fmla="*/ 4529796 w 6448071"/>
                <a:gd name="connsiteY19" fmla="*/ 5278066 h 6495949"/>
                <a:gd name="connsiteX20" fmla="*/ 4317946 w 6448071"/>
                <a:gd name="connsiteY20" fmla="*/ 5815216 h 6495949"/>
                <a:gd name="connsiteX21" fmla="*/ 4308005 w 6448071"/>
                <a:gd name="connsiteY21" fmla="*/ 5833455 h 6495949"/>
                <a:gd name="connsiteX22" fmla="*/ 4080651 w 6448071"/>
                <a:gd name="connsiteY22" fmla="*/ 5966968 h 6495949"/>
                <a:gd name="connsiteX23" fmla="*/ 3840530 w 6448071"/>
                <a:gd name="connsiteY23" fmla="*/ 5989767 h 6495949"/>
                <a:gd name="connsiteX24" fmla="*/ 3810526 w 6448071"/>
                <a:gd name="connsiteY24" fmla="*/ 5991226 h 6495949"/>
                <a:gd name="connsiteX25" fmla="*/ 3520429 w 6448071"/>
                <a:gd name="connsiteY25" fmla="*/ 5795882 h 6495949"/>
                <a:gd name="connsiteX26" fmla="*/ 3296906 w 6448071"/>
                <a:gd name="connsiteY26" fmla="*/ 5249613 h 6495949"/>
                <a:gd name="connsiteX27" fmla="*/ 3279943 w 6448071"/>
                <a:gd name="connsiteY27" fmla="*/ 5070229 h 6495949"/>
                <a:gd name="connsiteX28" fmla="*/ 3326180 w 6448071"/>
                <a:gd name="connsiteY28" fmla="*/ 4836036 h 6495949"/>
                <a:gd name="connsiteX29" fmla="*/ 3318611 w 6448071"/>
                <a:gd name="connsiteY29" fmla="*/ 4759522 h 6495949"/>
                <a:gd name="connsiteX30" fmla="*/ 3318611 w 6448071"/>
                <a:gd name="connsiteY30" fmla="*/ 4758610 h 6495949"/>
                <a:gd name="connsiteX31" fmla="*/ 3072379 w 6448071"/>
                <a:gd name="connsiteY31" fmla="*/ 4186806 h 6495949"/>
                <a:gd name="connsiteX32" fmla="*/ 2959660 w 6448071"/>
                <a:gd name="connsiteY32" fmla="*/ 4107191 h 6495949"/>
                <a:gd name="connsiteX33" fmla="*/ 2489176 w 6448071"/>
                <a:gd name="connsiteY33" fmla="*/ 4077096 h 6495949"/>
                <a:gd name="connsiteX34" fmla="*/ 2381837 w 6448071"/>
                <a:gd name="connsiteY34" fmla="*/ 4051013 h 6495949"/>
                <a:gd name="connsiteX35" fmla="*/ 1957498 w 6448071"/>
                <a:gd name="connsiteY35" fmla="*/ 3863422 h 6495949"/>
                <a:gd name="connsiteX36" fmla="*/ 1782766 w 6448071"/>
                <a:gd name="connsiteY36" fmla="*/ 3663974 h 6495949"/>
                <a:gd name="connsiteX37" fmla="*/ 1631287 w 6448071"/>
                <a:gd name="connsiteY37" fmla="*/ 3138589 h 6495949"/>
                <a:gd name="connsiteX38" fmla="*/ 1689015 w 6448071"/>
                <a:gd name="connsiteY38" fmla="*/ 2854511 h 6495949"/>
                <a:gd name="connsiteX39" fmla="*/ 2261731 w 6448071"/>
                <a:gd name="connsiteY39" fmla="*/ 2149560 h 6495949"/>
                <a:gd name="connsiteX40" fmla="*/ 2278146 w 6448071"/>
                <a:gd name="connsiteY40" fmla="*/ 2130865 h 6495949"/>
                <a:gd name="connsiteX41" fmla="*/ 2233460 w 6448071"/>
                <a:gd name="connsiteY41" fmla="*/ 2062376 h 6495949"/>
                <a:gd name="connsiteX42" fmla="*/ 2232913 w 6448071"/>
                <a:gd name="connsiteY42" fmla="*/ 2061555 h 6495949"/>
                <a:gd name="connsiteX43" fmla="*/ 2211846 w 6448071"/>
                <a:gd name="connsiteY43" fmla="*/ 1964978 h 6495949"/>
                <a:gd name="connsiteX44" fmla="*/ 2211846 w 6448071"/>
                <a:gd name="connsiteY44" fmla="*/ 1963063 h 6495949"/>
                <a:gd name="connsiteX45" fmla="*/ 2274772 w 6448071"/>
                <a:gd name="connsiteY45" fmla="*/ 1605571 h 6495949"/>
                <a:gd name="connsiteX46" fmla="*/ 2274772 w 6448071"/>
                <a:gd name="connsiteY46" fmla="*/ 1604112 h 6495949"/>
                <a:gd name="connsiteX47" fmla="*/ 2421599 w 6448071"/>
                <a:gd name="connsiteY47" fmla="*/ 1491210 h 6495949"/>
                <a:gd name="connsiteX48" fmla="*/ 2576634 w 6448071"/>
                <a:gd name="connsiteY48" fmla="*/ 1502245 h 6495949"/>
                <a:gd name="connsiteX49" fmla="*/ 2549275 w 6448071"/>
                <a:gd name="connsiteY49" fmla="*/ 1443514 h 6495949"/>
                <a:gd name="connsiteX50" fmla="*/ 2545444 w 6448071"/>
                <a:gd name="connsiteY50" fmla="*/ 1334078 h 6495949"/>
                <a:gd name="connsiteX51" fmla="*/ 2623874 w 6448071"/>
                <a:gd name="connsiteY51" fmla="*/ 1255649 h 6495949"/>
                <a:gd name="connsiteX52" fmla="*/ 3029791 w 6448071"/>
                <a:gd name="connsiteY52" fmla="*/ 1098243 h 6495949"/>
                <a:gd name="connsiteX53" fmla="*/ 2947714 w 6448071"/>
                <a:gd name="connsiteY53" fmla="*/ 943665 h 6495949"/>
                <a:gd name="connsiteX54" fmla="*/ 2946801 w 6448071"/>
                <a:gd name="connsiteY54" fmla="*/ 941749 h 6495949"/>
                <a:gd name="connsiteX55" fmla="*/ 2978720 w 6448071"/>
                <a:gd name="connsiteY55" fmla="*/ 774495 h 6495949"/>
                <a:gd name="connsiteX56" fmla="*/ 2980362 w 6448071"/>
                <a:gd name="connsiteY56" fmla="*/ 773035 h 6495949"/>
                <a:gd name="connsiteX57" fmla="*/ 3412635 w 6448071"/>
                <a:gd name="connsiteY57" fmla="*/ 407336 h 6495949"/>
                <a:gd name="connsiteX58" fmla="*/ 3414550 w 6448071"/>
                <a:gd name="connsiteY58" fmla="*/ 405695 h 6495949"/>
                <a:gd name="connsiteX59" fmla="*/ 3552440 w 6448071"/>
                <a:gd name="connsiteY59" fmla="*/ 383625 h 6495949"/>
                <a:gd name="connsiteX60" fmla="*/ 3553351 w 6448071"/>
                <a:gd name="connsiteY60" fmla="*/ 383625 h 6495949"/>
                <a:gd name="connsiteX61" fmla="*/ 3840439 w 6448071"/>
                <a:gd name="connsiteY61" fmla="*/ 498807 h 6495949"/>
                <a:gd name="connsiteX62" fmla="*/ 3999304 w 6448071"/>
                <a:gd name="connsiteY62" fmla="*/ 345961 h 6495949"/>
                <a:gd name="connsiteX63" fmla="*/ 3909566 w 6448071"/>
                <a:gd name="connsiteY63" fmla="*/ 115962 h 6495949"/>
                <a:gd name="connsiteX64" fmla="*/ 3909566 w 6448071"/>
                <a:gd name="connsiteY64" fmla="*/ 114868 h 6495949"/>
                <a:gd name="connsiteX65" fmla="*/ 3900993 w 6448071"/>
                <a:gd name="connsiteY65" fmla="*/ 75471 h 6495949"/>
                <a:gd name="connsiteX66" fmla="*/ 3200602 w 6448071"/>
                <a:gd name="connsiteY66" fmla="*/ -131 h 6495949"/>
                <a:gd name="connsiteX67" fmla="*/ 2885152 w 6448071"/>
                <a:gd name="connsiteY67" fmla="*/ 15190 h 6495949"/>
                <a:gd name="connsiteX68" fmla="*/ 3042740 w 6448071"/>
                <a:gd name="connsiteY68" fmla="*/ 102192 h 6495949"/>
                <a:gd name="connsiteX69" fmla="*/ 3110044 w 6448071"/>
                <a:gd name="connsiteY69" fmla="*/ 210442 h 6495949"/>
                <a:gd name="connsiteX70" fmla="*/ 3059977 w 6448071"/>
                <a:gd name="connsiteY70" fmla="*/ 315045 h 6495949"/>
                <a:gd name="connsiteX71" fmla="*/ 2652600 w 6448071"/>
                <a:gd name="connsiteY71" fmla="*/ 700807 h 6495949"/>
                <a:gd name="connsiteX72" fmla="*/ 2640471 w 6448071"/>
                <a:gd name="connsiteY72" fmla="*/ 710474 h 6495949"/>
                <a:gd name="connsiteX73" fmla="*/ 2610559 w 6448071"/>
                <a:gd name="connsiteY73" fmla="*/ 724701 h 6495949"/>
                <a:gd name="connsiteX74" fmla="*/ 2609191 w 6448071"/>
                <a:gd name="connsiteY74" fmla="*/ 724701 h 6495949"/>
                <a:gd name="connsiteX75" fmla="*/ 2037387 w 6448071"/>
                <a:gd name="connsiteY75" fmla="*/ 906183 h 6495949"/>
                <a:gd name="connsiteX76" fmla="*/ 2032006 w 6448071"/>
                <a:gd name="connsiteY76" fmla="*/ 907733 h 6495949"/>
                <a:gd name="connsiteX77" fmla="*/ 1998902 w 6448071"/>
                <a:gd name="connsiteY77" fmla="*/ 912293 h 6495949"/>
                <a:gd name="connsiteX78" fmla="*/ 1893570 w 6448071"/>
                <a:gd name="connsiteY78" fmla="*/ 912293 h 6495949"/>
                <a:gd name="connsiteX79" fmla="*/ 1766715 w 6448071"/>
                <a:gd name="connsiteY79" fmla="*/ 785256 h 6495949"/>
                <a:gd name="connsiteX80" fmla="*/ 1775014 w 6448071"/>
                <a:gd name="connsiteY80" fmla="*/ 740205 h 6495949"/>
                <a:gd name="connsiteX81" fmla="*/ 1772643 w 6448071"/>
                <a:gd name="connsiteY81" fmla="*/ 741299 h 6495949"/>
                <a:gd name="connsiteX82" fmla="*/ 1578120 w 6448071"/>
                <a:gd name="connsiteY82" fmla="*/ 1119127 h 6495949"/>
                <a:gd name="connsiteX83" fmla="*/ 1578120 w 6448071"/>
                <a:gd name="connsiteY83" fmla="*/ 1119127 h 6495949"/>
                <a:gd name="connsiteX84" fmla="*/ 1567450 w 6448071"/>
                <a:gd name="connsiteY84" fmla="*/ 1135999 h 6495949"/>
                <a:gd name="connsiteX85" fmla="*/ 1351040 w 6448071"/>
                <a:gd name="connsiteY85" fmla="*/ 1407036 h 6495949"/>
                <a:gd name="connsiteX86" fmla="*/ 1350401 w 6448071"/>
                <a:gd name="connsiteY86" fmla="*/ 1407765 h 6495949"/>
                <a:gd name="connsiteX87" fmla="*/ 1234034 w 6448071"/>
                <a:gd name="connsiteY87" fmla="*/ 1453363 h 6495949"/>
                <a:gd name="connsiteX88" fmla="*/ 989262 w 6448071"/>
                <a:gd name="connsiteY88" fmla="*/ 1420533 h 6495949"/>
                <a:gd name="connsiteX89" fmla="*/ 984702 w 6448071"/>
                <a:gd name="connsiteY89" fmla="*/ 1422448 h 6495949"/>
                <a:gd name="connsiteX90" fmla="*/ 451201 w 6448071"/>
                <a:gd name="connsiteY90" fmla="*/ 1631289 h 6495949"/>
                <a:gd name="connsiteX91" fmla="*/ 381070 w 6448071"/>
                <a:gd name="connsiteY91" fmla="*/ 1652173 h 6495949"/>
                <a:gd name="connsiteX92" fmla="*/ 371951 w 6448071"/>
                <a:gd name="connsiteY92" fmla="*/ 1651626 h 6495949"/>
                <a:gd name="connsiteX93" fmla="*/ -132 w 6448071"/>
                <a:gd name="connsiteY93" fmla="*/ 2694461 h 6495949"/>
                <a:gd name="connsiteX94" fmla="*/ 397942 w 6448071"/>
                <a:gd name="connsiteY94" fmla="*/ 3422303 h 6495949"/>
                <a:gd name="connsiteX95" fmla="*/ 667337 w 6448071"/>
                <a:gd name="connsiteY95" fmla="*/ 3841990 h 6495949"/>
                <a:gd name="connsiteX96" fmla="*/ 1026288 w 6448071"/>
                <a:gd name="connsiteY96" fmla="*/ 4153428 h 6495949"/>
                <a:gd name="connsiteX97" fmla="*/ 1055288 w 6448071"/>
                <a:gd name="connsiteY97" fmla="*/ 4243074 h 6495949"/>
                <a:gd name="connsiteX98" fmla="*/ 940380 w 6448071"/>
                <a:gd name="connsiteY98" fmla="*/ 4732071 h 6495949"/>
                <a:gd name="connsiteX99" fmla="*/ 843073 w 6448071"/>
                <a:gd name="connsiteY99" fmla="*/ 5229276 h 6495949"/>
                <a:gd name="connsiteX100" fmla="*/ 837510 w 6448071"/>
                <a:gd name="connsiteY100" fmla="*/ 5247516 h 6495949"/>
                <a:gd name="connsiteX101" fmla="*/ 770937 w 6448071"/>
                <a:gd name="connsiteY101" fmla="*/ 5403371 h 6495949"/>
                <a:gd name="connsiteX102" fmla="*/ 3200420 w 6448071"/>
                <a:gd name="connsiteY102" fmla="*/ 6495818 h 6495949"/>
                <a:gd name="connsiteX103" fmla="*/ 6447938 w 6448071"/>
                <a:gd name="connsiteY103" fmla="*/ 3248299 h 6495949"/>
                <a:gd name="connsiteX104" fmla="*/ 6393220 w 6448071"/>
                <a:gd name="connsiteY104" fmla="*/ 2650048 h 6495949"/>
                <a:gd name="connsiteX105" fmla="*/ 6320263 w 6448071"/>
                <a:gd name="connsiteY105" fmla="*/ 3168685 h 6495949"/>
                <a:gd name="connsiteX106" fmla="*/ 6272020 w 6448071"/>
                <a:gd name="connsiteY106" fmla="*/ 3266448 h 649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448071" h="6495949">
                  <a:moveTo>
                    <a:pt x="6272020" y="3266448"/>
                  </a:moveTo>
                  <a:cubicBezTo>
                    <a:pt x="6213909" y="3316515"/>
                    <a:pt x="6126205" y="3309994"/>
                    <a:pt x="6076138" y="3251874"/>
                  </a:cubicBezTo>
                  <a:cubicBezTo>
                    <a:pt x="6067210" y="3241514"/>
                    <a:pt x="6059859" y="3229896"/>
                    <a:pt x="6054333" y="3217384"/>
                  </a:cubicBezTo>
                  <a:lnTo>
                    <a:pt x="5862820" y="2776629"/>
                  </a:lnTo>
                  <a:lnTo>
                    <a:pt x="5668206" y="2470573"/>
                  </a:lnTo>
                  <a:lnTo>
                    <a:pt x="5580474" y="2482337"/>
                  </a:lnTo>
                  <a:lnTo>
                    <a:pt x="5618047" y="2637372"/>
                  </a:lnTo>
                  <a:cubicBezTo>
                    <a:pt x="5625900" y="2667804"/>
                    <a:pt x="5623027" y="2700006"/>
                    <a:pt x="5609931" y="2728569"/>
                  </a:cubicBezTo>
                  <a:lnTo>
                    <a:pt x="5390238" y="3213645"/>
                  </a:lnTo>
                  <a:lnTo>
                    <a:pt x="5390238" y="3214557"/>
                  </a:lnTo>
                  <a:cubicBezTo>
                    <a:pt x="5372655" y="3252494"/>
                    <a:pt x="5338921" y="3280492"/>
                    <a:pt x="5298403" y="3290797"/>
                  </a:cubicBezTo>
                  <a:cubicBezTo>
                    <a:pt x="5342670" y="3353331"/>
                    <a:pt x="5362313" y="3430000"/>
                    <a:pt x="5353577" y="3506112"/>
                  </a:cubicBezTo>
                  <a:lnTo>
                    <a:pt x="5328953" y="3726900"/>
                  </a:lnTo>
                  <a:cubicBezTo>
                    <a:pt x="5322615" y="3783962"/>
                    <a:pt x="5300792" y="3838206"/>
                    <a:pt x="5265845" y="3883759"/>
                  </a:cubicBezTo>
                  <a:lnTo>
                    <a:pt x="4879992" y="4382696"/>
                  </a:lnTo>
                  <a:cubicBezTo>
                    <a:pt x="4860512" y="4407821"/>
                    <a:pt x="4850790" y="4439147"/>
                    <a:pt x="4852633" y="4470884"/>
                  </a:cubicBezTo>
                  <a:lnTo>
                    <a:pt x="4873516" y="4840596"/>
                  </a:lnTo>
                  <a:cubicBezTo>
                    <a:pt x="4880019" y="4946293"/>
                    <a:pt x="4832414" y="5048059"/>
                    <a:pt x="4747118" y="5110812"/>
                  </a:cubicBezTo>
                  <a:lnTo>
                    <a:pt x="4554419" y="5254447"/>
                  </a:lnTo>
                  <a:cubicBezTo>
                    <a:pt x="4545272" y="5261278"/>
                    <a:pt x="4537001" y="5269212"/>
                    <a:pt x="4529796" y="5278066"/>
                  </a:cubicBezTo>
                  <a:lnTo>
                    <a:pt x="4317946" y="5815216"/>
                  </a:lnTo>
                  <a:cubicBezTo>
                    <a:pt x="4315337" y="5821654"/>
                    <a:pt x="4312000" y="5827774"/>
                    <a:pt x="4308005" y="5833455"/>
                  </a:cubicBezTo>
                  <a:cubicBezTo>
                    <a:pt x="4255485" y="5909167"/>
                    <a:pt x="4172359" y="5957975"/>
                    <a:pt x="4080651" y="5966968"/>
                  </a:cubicBezTo>
                  <a:lnTo>
                    <a:pt x="3840530" y="5989767"/>
                  </a:lnTo>
                  <a:cubicBezTo>
                    <a:pt x="3830499" y="5990770"/>
                    <a:pt x="3820467" y="5991226"/>
                    <a:pt x="3810526" y="5991226"/>
                  </a:cubicBezTo>
                  <a:cubicBezTo>
                    <a:pt x="3683015" y="5991454"/>
                    <a:pt x="3568171" y="5914119"/>
                    <a:pt x="3520429" y="5795882"/>
                  </a:cubicBezTo>
                  <a:lnTo>
                    <a:pt x="3296906" y="5249613"/>
                  </a:lnTo>
                  <a:cubicBezTo>
                    <a:pt x="3273942" y="5192734"/>
                    <a:pt x="3268051" y="5130401"/>
                    <a:pt x="3279943" y="5070229"/>
                  </a:cubicBezTo>
                  <a:lnTo>
                    <a:pt x="3326180" y="4836036"/>
                  </a:lnTo>
                  <a:cubicBezTo>
                    <a:pt x="3331689" y="4810364"/>
                    <a:pt x="3329044" y="4783616"/>
                    <a:pt x="3318611" y="4759522"/>
                  </a:cubicBezTo>
                  <a:lnTo>
                    <a:pt x="3318611" y="4758610"/>
                  </a:lnTo>
                  <a:lnTo>
                    <a:pt x="3072379" y="4186806"/>
                  </a:lnTo>
                  <a:cubicBezTo>
                    <a:pt x="3052645" y="4141280"/>
                    <a:pt x="3009162" y="4110565"/>
                    <a:pt x="2959660" y="4107191"/>
                  </a:cubicBezTo>
                  <a:lnTo>
                    <a:pt x="2489176" y="4077096"/>
                  </a:lnTo>
                  <a:cubicBezTo>
                    <a:pt x="2452114" y="4074944"/>
                    <a:pt x="2415753" y="4066107"/>
                    <a:pt x="2381837" y="4051013"/>
                  </a:cubicBezTo>
                  <a:lnTo>
                    <a:pt x="1957498" y="3863422"/>
                  </a:lnTo>
                  <a:cubicBezTo>
                    <a:pt x="1872494" y="3826231"/>
                    <a:pt x="1808456" y="3753128"/>
                    <a:pt x="1782766" y="3663974"/>
                  </a:cubicBezTo>
                  <a:lnTo>
                    <a:pt x="1631287" y="3138589"/>
                  </a:lnTo>
                  <a:cubicBezTo>
                    <a:pt x="1603053" y="3040152"/>
                    <a:pt x="1624594" y="2934126"/>
                    <a:pt x="1689015" y="2854511"/>
                  </a:cubicBezTo>
                  <a:lnTo>
                    <a:pt x="2261731" y="2149560"/>
                  </a:lnTo>
                  <a:cubicBezTo>
                    <a:pt x="2266929" y="2143085"/>
                    <a:pt x="2272401" y="2136884"/>
                    <a:pt x="2278146" y="2130865"/>
                  </a:cubicBezTo>
                  <a:lnTo>
                    <a:pt x="2233460" y="2062376"/>
                  </a:lnTo>
                  <a:lnTo>
                    <a:pt x="2232913" y="2061555"/>
                  </a:lnTo>
                  <a:cubicBezTo>
                    <a:pt x="2214373" y="2033001"/>
                    <a:pt x="2206885" y="1998657"/>
                    <a:pt x="2211846" y="1964978"/>
                  </a:cubicBezTo>
                  <a:lnTo>
                    <a:pt x="2211846" y="1963063"/>
                  </a:lnTo>
                  <a:lnTo>
                    <a:pt x="2274772" y="1605571"/>
                  </a:lnTo>
                  <a:lnTo>
                    <a:pt x="2274772" y="1604112"/>
                  </a:lnTo>
                  <a:cubicBezTo>
                    <a:pt x="2287895" y="1534620"/>
                    <a:pt x="2351067" y="1486039"/>
                    <a:pt x="2421599" y="1491210"/>
                  </a:cubicBezTo>
                  <a:lnTo>
                    <a:pt x="2576634" y="1502245"/>
                  </a:lnTo>
                  <a:lnTo>
                    <a:pt x="2549275" y="1443514"/>
                  </a:lnTo>
                  <a:cubicBezTo>
                    <a:pt x="2532905" y="1409142"/>
                    <a:pt x="2531519" y="1369517"/>
                    <a:pt x="2545444" y="1334078"/>
                  </a:cubicBezTo>
                  <a:cubicBezTo>
                    <a:pt x="2559580" y="1298192"/>
                    <a:pt x="2587988" y="1269785"/>
                    <a:pt x="2623874" y="1255649"/>
                  </a:cubicBezTo>
                  <a:lnTo>
                    <a:pt x="3029791" y="1098243"/>
                  </a:lnTo>
                  <a:lnTo>
                    <a:pt x="2947714" y="943665"/>
                  </a:lnTo>
                  <a:lnTo>
                    <a:pt x="2946801" y="941749"/>
                  </a:lnTo>
                  <a:cubicBezTo>
                    <a:pt x="2918412" y="885189"/>
                    <a:pt x="2931499" y="816627"/>
                    <a:pt x="2978720" y="774495"/>
                  </a:cubicBezTo>
                  <a:lnTo>
                    <a:pt x="2980362" y="773035"/>
                  </a:lnTo>
                  <a:lnTo>
                    <a:pt x="3412635" y="407336"/>
                  </a:lnTo>
                  <a:lnTo>
                    <a:pt x="3414550" y="405695"/>
                  </a:lnTo>
                  <a:cubicBezTo>
                    <a:pt x="3453363" y="374441"/>
                    <a:pt x="3505811" y="366051"/>
                    <a:pt x="3552440" y="383625"/>
                  </a:cubicBezTo>
                  <a:lnTo>
                    <a:pt x="3553351" y="383625"/>
                  </a:lnTo>
                  <a:lnTo>
                    <a:pt x="3840439" y="498807"/>
                  </a:lnTo>
                  <a:lnTo>
                    <a:pt x="3999304" y="345961"/>
                  </a:lnTo>
                  <a:lnTo>
                    <a:pt x="3909566" y="115962"/>
                  </a:lnTo>
                  <a:lnTo>
                    <a:pt x="3909566" y="114868"/>
                  </a:lnTo>
                  <a:cubicBezTo>
                    <a:pt x="3904815" y="102219"/>
                    <a:pt x="3901924" y="88950"/>
                    <a:pt x="3900993" y="75471"/>
                  </a:cubicBezTo>
                  <a:cubicBezTo>
                    <a:pt x="3670941" y="25094"/>
                    <a:pt x="3436109" y="-259"/>
                    <a:pt x="3200602" y="-131"/>
                  </a:cubicBezTo>
                  <a:cubicBezTo>
                    <a:pt x="3094933" y="-131"/>
                    <a:pt x="2989783" y="4976"/>
                    <a:pt x="2885152" y="15190"/>
                  </a:cubicBezTo>
                  <a:lnTo>
                    <a:pt x="3042740" y="102192"/>
                  </a:lnTo>
                  <a:cubicBezTo>
                    <a:pt x="3082867" y="123696"/>
                    <a:pt x="3108512" y="164944"/>
                    <a:pt x="3110044" y="210442"/>
                  </a:cubicBezTo>
                  <a:cubicBezTo>
                    <a:pt x="3111248" y="251353"/>
                    <a:pt x="3092598" y="290322"/>
                    <a:pt x="3059977" y="315045"/>
                  </a:cubicBezTo>
                  <a:lnTo>
                    <a:pt x="2652600" y="700807"/>
                  </a:lnTo>
                  <a:cubicBezTo>
                    <a:pt x="2648825" y="704355"/>
                    <a:pt x="2644767" y="707583"/>
                    <a:pt x="2640471" y="710474"/>
                  </a:cubicBezTo>
                  <a:cubicBezTo>
                    <a:pt x="2631215" y="716594"/>
                    <a:pt x="2621147" y="721381"/>
                    <a:pt x="2610559" y="724701"/>
                  </a:cubicBezTo>
                  <a:lnTo>
                    <a:pt x="2609191" y="724701"/>
                  </a:lnTo>
                  <a:lnTo>
                    <a:pt x="2037387" y="906183"/>
                  </a:lnTo>
                  <a:lnTo>
                    <a:pt x="2032006" y="907733"/>
                  </a:lnTo>
                  <a:cubicBezTo>
                    <a:pt x="2021218" y="910670"/>
                    <a:pt x="2010083" y="912202"/>
                    <a:pt x="1998902" y="912293"/>
                  </a:cubicBezTo>
                  <a:lnTo>
                    <a:pt x="1893570" y="912293"/>
                  </a:lnTo>
                  <a:cubicBezTo>
                    <a:pt x="1823457" y="912238"/>
                    <a:pt x="1766669" y="855368"/>
                    <a:pt x="1766715" y="785256"/>
                  </a:cubicBezTo>
                  <a:cubicBezTo>
                    <a:pt x="1766724" y="769862"/>
                    <a:pt x="1769542" y="754595"/>
                    <a:pt x="1775014" y="740205"/>
                  </a:cubicBezTo>
                  <a:lnTo>
                    <a:pt x="1772643" y="741299"/>
                  </a:lnTo>
                  <a:lnTo>
                    <a:pt x="1578120" y="1119127"/>
                  </a:lnTo>
                  <a:lnTo>
                    <a:pt x="1578120" y="1119127"/>
                  </a:lnTo>
                  <a:cubicBezTo>
                    <a:pt x="1575174" y="1125119"/>
                    <a:pt x="1571599" y="1130773"/>
                    <a:pt x="1567450" y="1135999"/>
                  </a:cubicBezTo>
                  <a:lnTo>
                    <a:pt x="1351040" y="1407036"/>
                  </a:lnTo>
                  <a:lnTo>
                    <a:pt x="1350401" y="1407765"/>
                  </a:lnTo>
                  <a:cubicBezTo>
                    <a:pt x="1322377" y="1442438"/>
                    <a:pt x="1278155" y="1459766"/>
                    <a:pt x="1234034" y="1453363"/>
                  </a:cubicBezTo>
                  <a:lnTo>
                    <a:pt x="989262" y="1420533"/>
                  </a:lnTo>
                  <a:cubicBezTo>
                    <a:pt x="987785" y="1421262"/>
                    <a:pt x="986261" y="1421901"/>
                    <a:pt x="984702" y="1422448"/>
                  </a:cubicBezTo>
                  <a:lnTo>
                    <a:pt x="451201" y="1631289"/>
                  </a:lnTo>
                  <a:cubicBezTo>
                    <a:pt x="430353" y="1644922"/>
                    <a:pt x="405976" y="1652173"/>
                    <a:pt x="381070" y="1652173"/>
                  </a:cubicBezTo>
                  <a:cubicBezTo>
                    <a:pt x="378061" y="1652173"/>
                    <a:pt x="375051" y="1652173"/>
                    <a:pt x="371951" y="1651626"/>
                  </a:cubicBezTo>
                  <a:cubicBezTo>
                    <a:pt x="188445" y="1975055"/>
                    <a:pt x="62538" y="2327914"/>
                    <a:pt x="-132" y="2694461"/>
                  </a:cubicBezTo>
                  <a:lnTo>
                    <a:pt x="397942" y="3422303"/>
                  </a:lnTo>
                  <a:lnTo>
                    <a:pt x="667337" y="3841990"/>
                  </a:lnTo>
                  <a:lnTo>
                    <a:pt x="1026288" y="4153428"/>
                  </a:lnTo>
                  <a:cubicBezTo>
                    <a:pt x="1051841" y="4175616"/>
                    <a:pt x="1063004" y="4210125"/>
                    <a:pt x="1055288" y="4243074"/>
                  </a:cubicBezTo>
                  <a:lnTo>
                    <a:pt x="940380" y="4732071"/>
                  </a:lnTo>
                  <a:lnTo>
                    <a:pt x="843073" y="5229276"/>
                  </a:lnTo>
                  <a:cubicBezTo>
                    <a:pt x="841888" y="5235542"/>
                    <a:pt x="840028" y="5241661"/>
                    <a:pt x="837510" y="5247516"/>
                  </a:cubicBezTo>
                  <a:lnTo>
                    <a:pt x="770937" y="5403371"/>
                  </a:lnTo>
                  <a:cubicBezTo>
                    <a:pt x="1386971" y="6098610"/>
                    <a:pt x="2271526" y="6496356"/>
                    <a:pt x="3200420" y="6495818"/>
                  </a:cubicBezTo>
                  <a:cubicBezTo>
                    <a:pt x="4991069" y="6495818"/>
                    <a:pt x="6447938" y="5038949"/>
                    <a:pt x="6447938" y="3248299"/>
                  </a:cubicBezTo>
                  <a:cubicBezTo>
                    <a:pt x="6448084" y="3047630"/>
                    <a:pt x="6429772" y="2847362"/>
                    <a:pt x="6393220" y="2650048"/>
                  </a:cubicBezTo>
                  <a:lnTo>
                    <a:pt x="6320263" y="3168685"/>
                  </a:lnTo>
                  <a:cubicBezTo>
                    <a:pt x="6318330" y="3206522"/>
                    <a:pt x="6300875" y="3241888"/>
                    <a:pt x="6272020" y="326644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Graphic 8">
              <a:extLst>
                <a:ext uri="{FF2B5EF4-FFF2-40B4-BE49-F238E27FC236}">
                  <a16:creationId xmlns:a16="http://schemas.microsoft.com/office/drawing/2014/main" id="{5468FC54-AC73-43C9-BB2E-6DD63DD8AF29}"/>
                </a:ext>
              </a:extLst>
            </p:cNvPr>
            <p:cNvSpPr/>
            <p:nvPr/>
          </p:nvSpPr>
          <p:spPr>
            <a:xfrm>
              <a:off x="5696831" y="1967206"/>
              <a:ext cx="1542320" cy="684341"/>
            </a:xfrm>
            <a:custGeom>
              <a:avLst/>
              <a:gdLst>
                <a:gd name="connsiteX0" fmla="*/ 1323042 w 1542320"/>
                <a:gd name="connsiteY0" fmla="*/ 353712 h 684341"/>
                <a:gd name="connsiteX1" fmla="*/ 1311004 w 1542320"/>
                <a:gd name="connsiteY1" fmla="*/ 354533 h 684341"/>
                <a:gd name="connsiteX2" fmla="*/ 1031030 w 1542320"/>
                <a:gd name="connsiteY2" fmla="*/ 354533 h 684341"/>
                <a:gd name="connsiteX3" fmla="*/ 975674 w 1542320"/>
                <a:gd name="connsiteY3" fmla="*/ 343042 h 684341"/>
                <a:gd name="connsiteX4" fmla="*/ 658856 w 1542320"/>
                <a:gd name="connsiteY4" fmla="*/ 209895 h 684341"/>
                <a:gd name="connsiteX5" fmla="*/ 622924 w 1542320"/>
                <a:gd name="connsiteY5" fmla="*/ 188646 h 684341"/>
                <a:gd name="connsiteX6" fmla="*/ 618547 w 1542320"/>
                <a:gd name="connsiteY6" fmla="*/ 184907 h 684341"/>
                <a:gd name="connsiteX7" fmla="*/ 415087 w 1542320"/>
                <a:gd name="connsiteY7" fmla="*/ -132 h 684341"/>
                <a:gd name="connsiteX8" fmla="*/ 212174 w 1542320"/>
                <a:gd name="connsiteY8" fmla="*/ 47838 h 684341"/>
                <a:gd name="connsiteX9" fmla="*/ -132 w 1542320"/>
                <a:gd name="connsiteY9" fmla="*/ 300362 h 684341"/>
                <a:gd name="connsiteX10" fmla="*/ 291698 w 1542320"/>
                <a:gd name="connsiteY10" fmla="*/ 348423 h 684341"/>
                <a:gd name="connsiteX11" fmla="*/ 512850 w 1542320"/>
                <a:gd name="connsiteY11" fmla="*/ 421380 h 684341"/>
                <a:gd name="connsiteX12" fmla="*/ 788173 w 1542320"/>
                <a:gd name="connsiteY12" fmla="*/ 653020 h 684341"/>
                <a:gd name="connsiteX13" fmla="*/ 873168 w 1542320"/>
                <a:gd name="connsiteY13" fmla="*/ 684209 h 684341"/>
                <a:gd name="connsiteX14" fmla="*/ 1446249 w 1542320"/>
                <a:gd name="connsiteY14" fmla="*/ 479472 h 684341"/>
                <a:gd name="connsiteX15" fmla="*/ 1469869 w 1542320"/>
                <a:gd name="connsiteY15" fmla="*/ 474457 h 684341"/>
                <a:gd name="connsiteX16" fmla="*/ 1527415 w 1542320"/>
                <a:gd name="connsiteY16" fmla="*/ 475368 h 684341"/>
                <a:gd name="connsiteX17" fmla="*/ 1542188 w 1542320"/>
                <a:gd name="connsiteY17" fmla="*/ 324438 h 68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2320" h="684341">
                  <a:moveTo>
                    <a:pt x="1323042" y="353712"/>
                  </a:moveTo>
                  <a:cubicBezTo>
                    <a:pt x="1319057" y="354259"/>
                    <a:pt x="1315035" y="354533"/>
                    <a:pt x="1311004" y="354533"/>
                  </a:cubicBezTo>
                  <a:lnTo>
                    <a:pt x="1031030" y="354533"/>
                  </a:lnTo>
                  <a:cubicBezTo>
                    <a:pt x="1011961" y="354761"/>
                    <a:pt x="993074" y="350839"/>
                    <a:pt x="975674" y="343042"/>
                  </a:cubicBezTo>
                  <a:lnTo>
                    <a:pt x="658856" y="209895"/>
                  </a:lnTo>
                  <a:cubicBezTo>
                    <a:pt x="645915" y="204578"/>
                    <a:pt x="633813" y="197428"/>
                    <a:pt x="622924" y="188646"/>
                  </a:cubicBezTo>
                  <a:lnTo>
                    <a:pt x="618547" y="184907"/>
                  </a:lnTo>
                  <a:lnTo>
                    <a:pt x="415087" y="-132"/>
                  </a:lnTo>
                  <a:lnTo>
                    <a:pt x="212174" y="47838"/>
                  </a:lnTo>
                  <a:lnTo>
                    <a:pt x="-132" y="300362"/>
                  </a:lnTo>
                  <a:lnTo>
                    <a:pt x="291698" y="348423"/>
                  </a:lnTo>
                  <a:cubicBezTo>
                    <a:pt x="372088" y="343151"/>
                    <a:pt x="451374" y="369307"/>
                    <a:pt x="512850" y="421380"/>
                  </a:cubicBezTo>
                  <a:lnTo>
                    <a:pt x="788173" y="653020"/>
                  </a:lnTo>
                  <a:cubicBezTo>
                    <a:pt x="811893" y="673193"/>
                    <a:pt x="842025" y="684246"/>
                    <a:pt x="873168" y="684209"/>
                  </a:cubicBezTo>
                  <a:lnTo>
                    <a:pt x="1446249" y="479472"/>
                  </a:lnTo>
                  <a:cubicBezTo>
                    <a:pt x="1453882" y="476809"/>
                    <a:pt x="1461816" y="475122"/>
                    <a:pt x="1469869" y="474457"/>
                  </a:cubicBezTo>
                  <a:cubicBezTo>
                    <a:pt x="1489039" y="473025"/>
                    <a:pt x="1508300" y="473326"/>
                    <a:pt x="1527415" y="475368"/>
                  </a:cubicBezTo>
                  <a:lnTo>
                    <a:pt x="1542188" y="3244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07C283-2625-4900-B317-EC3D057113FA}"/>
              </a:ext>
            </a:extLst>
          </p:cNvPr>
          <p:cNvGrpSpPr/>
          <p:nvPr/>
        </p:nvGrpSpPr>
        <p:grpSpPr>
          <a:xfrm>
            <a:off x="2170337" y="1791115"/>
            <a:ext cx="2501841" cy="2384514"/>
            <a:chOff x="3733149" y="3310916"/>
            <a:chExt cx="2501841" cy="23845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6A1C3F-5C90-4AA1-8FE8-D675A669C89B}"/>
                </a:ext>
              </a:extLst>
            </p:cNvPr>
            <p:cNvSpPr/>
            <p:nvPr/>
          </p:nvSpPr>
          <p:spPr>
            <a:xfrm>
              <a:off x="3733149" y="3501755"/>
              <a:ext cx="2501841" cy="2193675"/>
            </a:xfrm>
            <a:custGeom>
              <a:avLst/>
              <a:gdLst>
                <a:gd name="connsiteX0" fmla="*/ 780547 w 2501841"/>
                <a:gd name="connsiteY0" fmla="*/ 2193659 h 2193675"/>
                <a:gd name="connsiteX1" fmla="*/ 628830 w 2501841"/>
                <a:gd name="connsiteY1" fmla="*/ 2119231 h 2193675"/>
                <a:gd name="connsiteX2" fmla="*/ 45815 w 2501841"/>
                <a:gd name="connsiteY2" fmla="*/ 1355874 h 2193675"/>
                <a:gd name="connsiteX3" fmla="*/ 66740 w 2501841"/>
                <a:gd name="connsiteY3" fmla="*/ 1086799 h 2193675"/>
                <a:gd name="connsiteX4" fmla="*/ 335815 w 2501841"/>
                <a:gd name="connsiteY4" fmla="*/ 1107725 h 2193675"/>
                <a:gd name="connsiteX5" fmla="*/ 348295 w 2501841"/>
                <a:gd name="connsiteY5" fmla="*/ 1124004 h 2193675"/>
                <a:gd name="connsiteX6" fmla="*/ 748104 w 2501841"/>
                <a:gd name="connsiteY6" fmla="*/ 1645949 h 2193675"/>
                <a:gd name="connsiteX7" fmla="*/ 2208980 w 2501841"/>
                <a:gd name="connsiteY7" fmla="*/ 29539 h 2193675"/>
                <a:gd name="connsiteX8" fmla="*/ 2472262 w 2501841"/>
                <a:gd name="connsiteY8" fmla="*/ 88871 h 2193675"/>
                <a:gd name="connsiteX9" fmla="*/ 2416041 w 2501841"/>
                <a:gd name="connsiteY9" fmla="*/ 350150 h 2193675"/>
                <a:gd name="connsiteX10" fmla="*/ 956119 w 2501841"/>
                <a:gd name="connsiteY10" fmla="*/ 2079155 h 2193675"/>
                <a:gd name="connsiteX11" fmla="*/ 803447 w 2501841"/>
                <a:gd name="connsiteY11" fmla="*/ 2193659 h 2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1841" h="2193675">
                  <a:moveTo>
                    <a:pt x="780547" y="2193659"/>
                  </a:moveTo>
                  <a:cubicBezTo>
                    <a:pt x="721148" y="2193811"/>
                    <a:pt x="665060" y="2166302"/>
                    <a:pt x="628830" y="2119231"/>
                  </a:cubicBezTo>
                  <a:lnTo>
                    <a:pt x="45815" y="1355874"/>
                  </a:lnTo>
                  <a:cubicBezTo>
                    <a:pt x="-22706" y="1275788"/>
                    <a:pt x="-13336" y="1155320"/>
                    <a:pt x="66740" y="1086799"/>
                  </a:cubicBezTo>
                  <a:cubicBezTo>
                    <a:pt x="146826" y="1018278"/>
                    <a:pt x="267294" y="1027649"/>
                    <a:pt x="335815" y="1107725"/>
                  </a:cubicBezTo>
                  <a:cubicBezTo>
                    <a:pt x="340261" y="1112925"/>
                    <a:pt x="344431" y="1118355"/>
                    <a:pt x="348295" y="1124004"/>
                  </a:cubicBezTo>
                  <a:lnTo>
                    <a:pt x="748104" y="1645949"/>
                  </a:lnTo>
                  <a:cubicBezTo>
                    <a:pt x="968524" y="1249958"/>
                    <a:pt x="1447531" y="521905"/>
                    <a:pt x="2208980" y="29539"/>
                  </a:cubicBezTo>
                  <a:cubicBezTo>
                    <a:pt x="2298064" y="-26778"/>
                    <a:pt x="2415946" y="-222"/>
                    <a:pt x="2472262" y="88871"/>
                  </a:cubicBezTo>
                  <a:cubicBezTo>
                    <a:pt x="2527816" y="176743"/>
                    <a:pt x="2502816" y="292907"/>
                    <a:pt x="2416041" y="350150"/>
                  </a:cubicBezTo>
                  <a:cubicBezTo>
                    <a:pt x="1441806" y="979920"/>
                    <a:pt x="960890" y="2067705"/>
                    <a:pt x="956119" y="2079155"/>
                  </a:cubicBezTo>
                  <a:cubicBezTo>
                    <a:pt x="929335" y="2141855"/>
                    <a:pt x="871138" y="2185500"/>
                    <a:pt x="803447" y="2193659"/>
                  </a:cubicBezTo>
                  <a:close/>
                </a:path>
              </a:pathLst>
            </a:custGeom>
            <a:solidFill>
              <a:srgbClr val="231F20">
                <a:alpha val="20000"/>
              </a:srgbClr>
            </a:solidFill>
            <a:ln w="952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6" name="Graphic 23">
              <a:extLst>
                <a:ext uri="{FF2B5EF4-FFF2-40B4-BE49-F238E27FC236}">
                  <a16:creationId xmlns:a16="http://schemas.microsoft.com/office/drawing/2014/main" id="{8F983D05-BFBF-47CD-B77C-084A16F9BF82}"/>
                </a:ext>
              </a:extLst>
            </p:cNvPr>
            <p:cNvSpPr/>
            <p:nvPr/>
          </p:nvSpPr>
          <p:spPr>
            <a:xfrm>
              <a:off x="3738509" y="3310916"/>
              <a:ext cx="2496480" cy="2193675"/>
            </a:xfrm>
            <a:custGeom>
              <a:avLst/>
              <a:gdLst>
                <a:gd name="connsiteX0" fmla="*/ 775186 w 2496480"/>
                <a:gd name="connsiteY0" fmla="*/ 2193659 h 2193675"/>
                <a:gd name="connsiteX1" fmla="*/ 623469 w 2496480"/>
                <a:gd name="connsiteY1" fmla="*/ 2119231 h 2193675"/>
                <a:gd name="connsiteX2" fmla="*/ 39500 w 2496480"/>
                <a:gd name="connsiteY2" fmla="*/ 1355873 h 2193675"/>
                <a:gd name="connsiteX3" fmla="*/ 74806 w 2496480"/>
                <a:gd name="connsiteY3" fmla="*/ 1087744 h 2193675"/>
                <a:gd name="connsiteX4" fmla="*/ 342935 w 2496480"/>
                <a:gd name="connsiteY4" fmla="*/ 1123049 h 2193675"/>
                <a:gd name="connsiteX5" fmla="*/ 742744 w 2496480"/>
                <a:gd name="connsiteY5" fmla="*/ 1645949 h 2193675"/>
                <a:gd name="connsiteX6" fmla="*/ 2203620 w 2496480"/>
                <a:gd name="connsiteY6" fmla="*/ 29539 h 2193675"/>
                <a:gd name="connsiteX7" fmla="*/ 2466902 w 2496480"/>
                <a:gd name="connsiteY7" fmla="*/ 88871 h 2193675"/>
                <a:gd name="connsiteX8" fmla="*/ 2410681 w 2496480"/>
                <a:gd name="connsiteY8" fmla="*/ 350149 h 2193675"/>
                <a:gd name="connsiteX9" fmla="*/ 950759 w 2496480"/>
                <a:gd name="connsiteY9" fmla="*/ 2079155 h 2193675"/>
                <a:gd name="connsiteX10" fmla="*/ 798087 w 2496480"/>
                <a:gd name="connsiteY10" fmla="*/ 2193659 h 2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6480" h="2193675">
                  <a:moveTo>
                    <a:pt x="775186" y="2193659"/>
                  </a:moveTo>
                  <a:cubicBezTo>
                    <a:pt x="715788" y="2193811"/>
                    <a:pt x="659700" y="2166302"/>
                    <a:pt x="623469" y="2119231"/>
                  </a:cubicBezTo>
                  <a:lnTo>
                    <a:pt x="39500" y="1355873"/>
                  </a:lnTo>
                  <a:cubicBezTo>
                    <a:pt x="-24794" y="1272085"/>
                    <a:pt x="-8983" y="1152038"/>
                    <a:pt x="74806" y="1087744"/>
                  </a:cubicBezTo>
                  <a:cubicBezTo>
                    <a:pt x="158594" y="1023450"/>
                    <a:pt x="278641" y="1039261"/>
                    <a:pt x="342935" y="1123049"/>
                  </a:cubicBezTo>
                  <a:lnTo>
                    <a:pt x="742744" y="1645949"/>
                  </a:lnTo>
                  <a:cubicBezTo>
                    <a:pt x="963163" y="1249003"/>
                    <a:pt x="1442170" y="521905"/>
                    <a:pt x="2203620" y="29539"/>
                  </a:cubicBezTo>
                  <a:cubicBezTo>
                    <a:pt x="2292704" y="-26778"/>
                    <a:pt x="2410585" y="-222"/>
                    <a:pt x="2466902" y="88871"/>
                  </a:cubicBezTo>
                  <a:cubicBezTo>
                    <a:pt x="2522455" y="176743"/>
                    <a:pt x="2497455" y="292907"/>
                    <a:pt x="2410681" y="350149"/>
                  </a:cubicBezTo>
                  <a:cubicBezTo>
                    <a:pt x="1436445" y="979920"/>
                    <a:pt x="955530" y="2067704"/>
                    <a:pt x="950759" y="2079155"/>
                  </a:cubicBezTo>
                  <a:cubicBezTo>
                    <a:pt x="923974" y="2141855"/>
                    <a:pt x="865778" y="2185500"/>
                    <a:pt x="798087" y="2193659"/>
                  </a:cubicBezTo>
                  <a:close/>
                </a:path>
              </a:pathLst>
            </a:custGeom>
            <a:solidFill>
              <a:schemeClr val="accent4"/>
            </a:solidFill>
            <a:ln w="635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00542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37BD8F-A584-48A2-B5BA-03C1D54145C5}"/>
              </a:ext>
            </a:extLst>
          </p:cNvPr>
          <p:cNvSpPr txBox="1"/>
          <p:nvPr/>
        </p:nvSpPr>
        <p:spPr>
          <a:xfrm>
            <a:off x="318888" y="5158433"/>
            <a:ext cx="11556000" cy="64899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08000" rIns="0" bIns="108000" rtlCol="0">
            <a:spAutoFit/>
          </a:bodyPr>
          <a:lstStyle/>
          <a:p>
            <a:pPr algn="ctr" defTabSz="914400">
              <a:defRPr/>
            </a:pPr>
            <a:r>
              <a:rPr lang="en-ZA" sz="2800" b="1" dirty="0">
                <a:solidFill>
                  <a:schemeClr val="bg2"/>
                </a:solidFill>
                <a:latin typeface="Calibri"/>
              </a:rPr>
              <a:t>There is no need for a booster yet. </a:t>
            </a:r>
            <a:endParaRPr lang="en-GB" sz="2800" b="1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F8B4C-9D1B-481C-AD10-1B495D1F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144" y="503762"/>
            <a:ext cx="10072455" cy="1396420"/>
          </a:xfrm>
        </p:spPr>
        <p:txBody>
          <a:bodyPr>
            <a:noAutofit/>
          </a:bodyPr>
          <a:lstStyle/>
          <a:p>
            <a:r>
              <a:rPr lang="en-US" dirty="0"/>
              <a:t>Protection shows good durability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7BB1D-7A98-4C41-9645-A285F5E97A78}"/>
              </a:ext>
            </a:extLst>
          </p:cNvPr>
          <p:cNvSpPr txBox="1"/>
          <p:nvPr/>
        </p:nvSpPr>
        <p:spPr>
          <a:xfrm>
            <a:off x="9579935" y="4696767"/>
            <a:ext cx="231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N = 134 256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F3E3E-2815-4423-B49E-23DB30B8BDA2}"/>
              </a:ext>
            </a:extLst>
          </p:cNvPr>
          <p:cNvSpPr txBox="1"/>
          <p:nvPr/>
        </p:nvSpPr>
        <p:spPr>
          <a:xfrm>
            <a:off x="1393603" y="4388990"/>
            <a:ext cx="30558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28-90 days post vaccination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897CBD4F-3A8E-479C-AD9C-30589B69835A}"/>
              </a:ext>
            </a:extLst>
          </p:cNvPr>
          <p:cNvSpPr/>
          <p:nvPr/>
        </p:nvSpPr>
        <p:spPr>
          <a:xfrm rot="16200000">
            <a:off x="297623" y="279899"/>
            <a:ext cx="1045180" cy="104518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en-GB" sz="36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438474-DAD0-464E-B3F7-B6F4CADEC302}"/>
              </a:ext>
            </a:extLst>
          </p:cNvPr>
          <p:cNvSpPr/>
          <p:nvPr/>
        </p:nvSpPr>
        <p:spPr>
          <a:xfrm>
            <a:off x="297623" y="279899"/>
            <a:ext cx="1045180" cy="1045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b="1" dirty="0"/>
              <a:t>5</a:t>
            </a:r>
            <a:endParaRPr lang="en-GB" sz="5400" b="1" dirty="0"/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B1612F8D-695F-49C0-A32A-3DA9AE341D81}"/>
              </a:ext>
            </a:extLst>
          </p:cNvPr>
          <p:cNvSpPr/>
          <p:nvPr/>
        </p:nvSpPr>
        <p:spPr>
          <a:xfrm>
            <a:off x="2208997" y="3574087"/>
            <a:ext cx="678731" cy="678731"/>
          </a:xfrm>
          <a:custGeom>
            <a:avLst/>
            <a:gdLst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54" h="1055854">
                <a:moveTo>
                  <a:pt x="0" y="527927"/>
                </a:moveTo>
                <a:cubicBezTo>
                  <a:pt x="0" y="236361"/>
                  <a:pt x="119629" y="0"/>
                  <a:pt x="527927" y="0"/>
                </a:cubicBezTo>
                <a:cubicBezTo>
                  <a:pt x="936225" y="0"/>
                  <a:pt x="1055854" y="236361"/>
                  <a:pt x="1055854" y="527927"/>
                </a:cubicBezTo>
                <a:cubicBezTo>
                  <a:pt x="1055854" y="819493"/>
                  <a:pt x="819493" y="1055854"/>
                  <a:pt x="527927" y="1055854"/>
                </a:cubicBezTo>
                <a:cubicBezTo>
                  <a:pt x="236361" y="1055854"/>
                  <a:pt x="0" y="819493"/>
                  <a:pt x="0" y="5279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9275B-6786-43A2-A9E3-2273BFB676EF}"/>
              </a:ext>
            </a:extLst>
          </p:cNvPr>
          <p:cNvSpPr/>
          <p:nvPr/>
        </p:nvSpPr>
        <p:spPr>
          <a:xfrm>
            <a:off x="2381616" y="2515403"/>
            <a:ext cx="370269" cy="1125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6BED6-2C5E-498F-B1AC-FE748BF98B68}"/>
              </a:ext>
            </a:extLst>
          </p:cNvPr>
          <p:cNvSpPr txBox="1"/>
          <p:nvPr/>
        </p:nvSpPr>
        <p:spPr>
          <a:xfrm>
            <a:off x="2921536" y="2398733"/>
            <a:ext cx="1711580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ZA" sz="3200" b="1" dirty="0">
                <a:solidFill>
                  <a:prstClr val="black"/>
                </a:solidFill>
                <a:latin typeface="Calibri"/>
              </a:rPr>
              <a:t>65%</a:t>
            </a:r>
          </a:p>
          <a:p>
            <a:pPr defTabSz="914400"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Protection against hospitalisation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CAA4-1898-42D9-9B43-6A006A3E1970}"/>
              </a:ext>
            </a:extLst>
          </p:cNvPr>
          <p:cNvSpPr txBox="1"/>
          <p:nvPr/>
        </p:nvSpPr>
        <p:spPr>
          <a:xfrm>
            <a:off x="1869026" y="1890416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100%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1AE7A4-424D-427C-90C2-E2939C1985B2}"/>
              </a:ext>
            </a:extLst>
          </p:cNvPr>
          <p:cNvSpPr txBox="1"/>
          <p:nvPr/>
        </p:nvSpPr>
        <p:spPr>
          <a:xfrm>
            <a:off x="1869026" y="3428706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9562289F-1165-4ABD-B26A-B5CDB25D6945}"/>
              </a:ext>
            </a:extLst>
          </p:cNvPr>
          <p:cNvSpPr/>
          <p:nvPr/>
        </p:nvSpPr>
        <p:spPr>
          <a:xfrm>
            <a:off x="2199167" y="1770678"/>
            <a:ext cx="704006" cy="2484787"/>
          </a:xfrm>
          <a:custGeom>
            <a:avLst/>
            <a:gdLst>
              <a:gd name="connsiteX0" fmla="*/ 1019175 w 1291590"/>
              <a:gd name="connsiteY0" fmla="*/ 3386138 h 4558665"/>
              <a:gd name="connsiteX1" fmla="*/ 1019175 w 1291590"/>
              <a:gd name="connsiteY1" fmla="*/ 352425 h 4558665"/>
              <a:gd name="connsiteX2" fmla="*/ 666750 w 1291590"/>
              <a:gd name="connsiteY2" fmla="*/ 0 h 4558665"/>
              <a:gd name="connsiteX3" fmla="*/ 314325 w 1291590"/>
              <a:gd name="connsiteY3" fmla="*/ 352425 h 4558665"/>
              <a:gd name="connsiteX4" fmla="*/ 314325 w 1291590"/>
              <a:gd name="connsiteY4" fmla="*/ 3358515 h 4558665"/>
              <a:gd name="connsiteX5" fmla="*/ 0 w 1291590"/>
              <a:gd name="connsiteY5" fmla="*/ 3912870 h 4558665"/>
              <a:gd name="connsiteX6" fmla="*/ 645795 w 1291590"/>
              <a:gd name="connsiteY6" fmla="*/ 4558665 h 4558665"/>
              <a:gd name="connsiteX7" fmla="*/ 1291590 w 1291590"/>
              <a:gd name="connsiteY7" fmla="*/ 3912870 h 4558665"/>
              <a:gd name="connsiteX8" fmla="*/ 1019175 w 1291590"/>
              <a:gd name="connsiteY8" fmla="*/ 3386138 h 45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590" h="4558665">
                <a:moveTo>
                  <a:pt x="1019175" y="3386138"/>
                </a:moveTo>
                <a:lnTo>
                  <a:pt x="1019175" y="352425"/>
                </a:lnTo>
                <a:cubicBezTo>
                  <a:pt x="1019175" y="158115"/>
                  <a:pt x="861060" y="0"/>
                  <a:pt x="666750" y="0"/>
                </a:cubicBezTo>
                <a:cubicBezTo>
                  <a:pt x="472440" y="0"/>
                  <a:pt x="314325" y="158115"/>
                  <a:pt x="314325" y="352425"/>
                </a:cubicBezTo>
                <a:lnTo>
                  <a:pt x="314325" y="3358515"/>
                </a:lnTo>
                <a:cubicBezTo>
                  <a:pt x="125730" y="3470910"/>
                  <a:pt x="0" y="3676650"/>
                  <a:pt x="0" y="3912870"/>
                </a:cubicBezTo>
                <a:cubicBezTo>
                  <a:pt x="0" y="4269105"/>
                  <a:pt x="288608" y="4558665"/>
                  <a:pt x="645795" y="4558665"/>
                </a:cubicBezTo>
                <a:cubicBezTo>
                  <a:pt x="1002983" y="4558665"/>
                  <a:pt x="1291590" y="4270058"/>
                  <a:pt x="1291590" y="3912870"/>
                </a:cubicBezTo>
                <a:cubicBezTo>
                  <a:pt x="1290638" y="3695700"/>
                  <a:pt x="1183005" y="3503295"/>
                  <a:pt x="1019175" y="3386138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4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33">
            <a:extLst>
              <a:ext uri="{FF2B5EF4-FFF2-40B4-BE49-F238E27FC236}">
                <a16:creationId xmlns:a16="http://schemas.microsoft.com/office/drawing/2014/main" id="{3DFBB3F0-10AD-4762-8416-6997E2D74BDE}"/>
              </a:ext>
            </a:extLst>
          </p:cNvPr>
          <p:cNvSpPr/>
          <p:nvPr/>
        </p:nvSpPr>
        <p:spPr>
          <a:xfrm>
            <a:off x="5782282" y="3574088"/>
            <a:ext cx="678731" cy="678731"/>
          </a:xfrm>
          <a:custGeom>
            <a:avLst/>
            <a:gdLst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54" h="1055854">
                <a:moveTo>
                  <a:pt x="0" y="527927"/>
                </a:moveTo>
                <a:cubicBezTo>
                  <a:pt x="0" y="236361"/>
                  <a:pt x="119629" y="0"/>
                  <a:pt x="527927" y="0"/>
                </a:cubicBezTo>
                <a:cubicBezTo>
                  <a:pt x="936225" y="0"/>
                  <a:pt x="1055854" y="236361"/>
                  <a:pt x="1055854" y="527927"/>
                </a:cubicBezTo>
                <a:cubicBezTo>
                  <a:pt x="1055854" y="819493"/>
                  <a:pt x="819493" y="1055854"/>
                  <a:pt x="527927" y="1055854"/>
                </a:cubicBezTo>
                <a:cubicBezTo>
                  <a:pt x="236361" y="1055854"/>
                  <a:pt x="0" y="819493"/>
                  <a:pt x="0" y="5279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9828B2EB-AD04-4A30-932A-AFC3103B172A}"/>
              </a:ext>
            </a:extLst>
          </p:cNvPr>
          <p:cNvSpPr/>
          <p:nvPr/>
        </p:nvSpPr>
        <p:spPr>
          <a:xfrm>
            <a:off x="5937381" y="2508150"/>
            <a:ext cx="416286" cy="11761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5B0B1D-2A5D-4B2E-B976-A32CD988F2DE}"/>
              </a:ext>
            </a:extLst>
          </p:cNvPr>
          <p:cNvSpPr txBox="1"/>
          <p:nvPr/>
        </p:nvSpPr>
        <p:spPr>
          <a:xfrm>
            <a:off x="5436917" y="1885439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100%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F10D-A1F5-41AC-B931-5A52B8D4ECED}"/>
              </a:ext>
            </a:extLst>
          </p:cNvPr>
          <p:cNvSpPr txBox="1"/>
          <p:nvPr/>
        </p:nvSpPr>
        <p:spPr>
          <a:xfrm>
            <a:off x="5436917" y="3426062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C749174B-5458-4C29-83E4-CB4EC172CAD4}"/>
              </a:ext>
            </a:extLst>
          </p:cNvPr>
          <p:cNvSpPr/>
          <p:nvPr/>
        </p:nvSpPr>
        <p:spPr>
          <a:xfrm>
            <a:off x="5767058" y="1768034"/>
            <a:ext cx="704006" cy="2484787"/>
          </a:xfrm>
          <a:custGeom>
            <a:avLst/>
            <a:gdLst>
              <a:gd name="connsiteX0" fmla="*/ 1019175 w 1291590"/>
              <a:gd name="connsiteY0" fmla="*/ 3386138 h 4558665"/>
              <a:gd name="connsiteX1" fmla="*/ 1019175 w 1291590"/>
              <a:gd name="connsiteY1" fmla="*/ 352425 h 4558665"/>
              <a:gd name="connsiteX2" fmla="*/ 666750 w 1291590"/>
              <a:gd name="connsiteY2" fmla="*/ 0 h 4558665"/>
              <a:gd name="connsiteX3" fmla="*/ 314325 w 1291590"/>
              <a:gd name="connsiteY3" fmla="*/ 352425 h 4558665"/>
              <a:gd name="connsiteX4" fmla="*/ 314325 w 1291590"/>
              <a:gd name="connsiteY4" fmla="*/ 3358515 h 4558665"/>
              <a:gd name="connsiteX5" fmla="*/ 0 w 1291590"/>
              <a:gd name="connsiteY5" fmla="*/ 3912870 h 4558665"/>
              <a:gd name="connsiteX6" fmla="*/ 645795 w 1291590"/>
              <a:gd name="connsiteY6" fmla="*/ 4558665 h 4558665"/>
              <a:gd name="connsiteX7" fmla="*/ 1291590 w 1291590"/>
              <a:gd name="connsiteY7" fmla="*/ 3912870 h 4558665"/>
              <a:gd name="connsiteX8" fmla="*/ 1019175 w 1291590"/>
              <a:gd name="connsiteY8" fmla="*/ 3386138 h 45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590" h="4558665">
                <a:moveTo>
                  <a:pt x="1019175" y="3386138"/>
                </a:moveTo>
                <a:lnTo>
                  <a:pt x="1019175" y="352425"/>
                </a:lnTo>
                <a:cubicBezTo>
                  <a:pt x="1019175" y="158115"/>
                  <a:pt x="861060" y="0"/>
                  <a:pt x="666750" y="0"/>
                </a:cubicBezTo>
                <a:cubicBezTo>
                  <a:pt x="472440" y="0"/>
                  <a:pt x="314325" y="158115"/>
                  <a:pt x="314325" y="352425"/>
                </a:cubicBezTo>
                <a:lnTo>
                  <a:pt x="314325" y="3358515"/>
                </a:lnTo>
                <a:cubicBezTo>
                  <a:pt x="125730" y="3470910"/>
                  <a:pt x="0" y="3676650"/>
                  <a:pt x="0" y="3912870"/>
                </a:cubicBezTo>
                <a:cubicBezTo>
                  <a:pt x="0" y="4269105"/>
                  <a:pt x="288608" y="4558665"/>
                  <a:pt x="645795" y="4558665"/>
                </a:cubicBezTo>
                <a:cubicBezTo>
                  <a:pt x="1002983" y="4558665"/>
                  <a:pt x="1291590" y="4270058"/>
                  <a:pt x="1291590" y="3912870"/>
                </a:cubicBezTo>
                <a:cubicBezTo>
                  <a:pt x="1290638" y="3695700"/>
                  <a:pt x="1183005" y="3503295"/>
                  <a:pt x="1019175" y="3386138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4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5FE775-08C0-4804-9944-4A727512B7F7}"/>
              </a:ext>
            </a:extLst>
          </p:cNvPr>
          <p:cNvGrpSpPr/>
          <p:nvPr/>
        </p:nvGrpSpPr>
        <p:grpSpPr>
          <a:xfrm>
            <a:off x="2399979" y="1954565"/>
            <a:ext cx="175090" cy="1640086"/>
            <a:chOff x="1674946" y="2544432"/>
            <a:chExt cx="175090" cy="164008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F66CDA-915D-4FCE-B567-C604921A98FE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036459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54CC1E-0F46-4C0E-9AAD-4EC3AF0FC9E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528486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0F578B-267A-4893-8620-FFBAEA07C3DE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856504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8FCAB6-2D6A-4E84-8D88-A772E177EE32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020513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665F0B-D02A-4366-9B9F-F03CE56A649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708441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0B8694-5604-45BE-8204-CE2B62E46C07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872450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EDCDC28-6894-45FB-86AB-6DCBA4CFB4DB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20046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562FCC-5CB7-40A0-9E37-0F7CC482D5D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364477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A4FDA3-B324-4388-9983-1A105F1A40C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692495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502676-635A-47D8-9048-164A4801B3B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544432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D03DE78-416D-4F19-8B67-7E8208B0DCDC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18451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44A9E0-6C2E-460C-9E7E-ADC24A63BEB8}"/>
              </a:ext>
            </a:extLst>
          </p:cNvPr>
          <p:cNvGrpSpPr/>
          <p:nvPr/>
        </p:nvGrpSpPr>
        <p:grpSpPr>
          <a:xfrm>
            <a:off x="5973878" y="1954566"/>
            <a:ext cx="175090" cy="1640086"/>
            <a:chOff x="1674946" y="2544432"/>
            <a:chExt cx="175090" cy="164008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7F36F67-0B52-4239-B894-7F4D4F956A5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036459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D02E9-70BE-49A0-B5DD-D5787D71EC61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528486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9BC76F-5D9C-48D9-B55B-7CEB99CC83D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856504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3250D0-CE36-4BBD-B2AD-C2500E98E74F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020513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348D15-104D-40A3-83D4-2527D2D0E6F9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708441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09A878-B98E-45B9-A4D8-8393BD89AEA3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872450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81E9D91-768D-4D6F-8985-CD42A4DE0AB1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20046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801707E-A97A-40C6-8B48-4479CA645DF8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364477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0F7D55-C42D-47E4-ABFC-3BF4D945CE1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692495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B867B19-767E-44CB-9DD5-F50668F0F8B5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544432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8D710E-2418-4B6F-ABC7-8FB72397730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18451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A5A41E0-2734-4946-ABC2-B2A1EADF6554}"/>
              </a:ext>
            </a:extLst>
          </p:cNvPr>
          <p:cNvSpPr txBox="1"/>
          <p:nvPr/>
        </p:nvSpPr>
        <p:spPr>
          <a:xfrm>
            <a:off x="6749216" y="2370084"/>
            <a:ext cx="1711580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ZA" sz="3200" b="1" dirty="0">
                <a:solidFill>
                  <a:prstClr val="black"/>
                </a:solidFill>
                <a:latin typeface="Calibri"/>
              </a:rPr>
              <a:t>65%</a:t>
            </a:r>
          </a:p>
          <a:p>
            <a:pPr defTabSz="914400"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Protection against hospitalisation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0856EB-2037-4CA2-BEFA-62BDBAA36833}"/>
              </a:ext>
            </a:extLst>
          </p:cNvPr>
          <p:cNvSpPr txBox="1"/>
          <p:nvPr/>
        </p:nvSpPr>
        <p:spPr>
          <a:xfrm>
            <a:off x="5486769" y="4386894"/>
            <a:ext cx="30558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ZA" sz="2000" b="1" dirty="0">
                <a:solidFill>
                  <a:prstClr val="black"/>
                </a:solidFill>
                <a:latin typeface="Calibri"/>
              </a:rPr>
              <a:t>90-120 days post vaccination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0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3971-A98C-4B84-A6D5-1284B58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5E1D-BDB2-4069-975A-B9DBE96D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5027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provide the world’s first evidence that the Ad26 COVID-19 (JNJ) is effective against the Delta VOC</a:t>
            </a:r>
          </a:p>
          <a:p>
            <a:endParaRPr lang="en-US" dirty="0"/>
          </a:p>
          <a:p>
            <a:r>
              <a:rPr lang="en-US" dirty="0"/>
              <a:t>Ad26 JNJ vaccine works well in South Africa and protects against severe disease and death</a:t>
            </a:r>
          </a:p>
          <a:p>
            <a:endParaRPr lang="en-US" dirty="0"/>
          </a:p>
          <a:p>
            <a:r>
              <a:rPr lang="en-US" dirty="0"/>
              <a:t>All the immune response data indicate good immediate and sustained immune response against Delta</a:t>
            </a:r>
          </a:p>
          <a:p>
            <a:endParaRPr lang="en-US" dirty="0"/>
          </a:p>
          <a:p>
            <a:r>
              <a:rPr lang="en-US" dirty="0"/>
              <a:t>Surprising durability in the immune response seen for single dose JNJ up to  8 months</a:t>
            </a:r>
          </a:p>
          <a:p>
            <a:endParaRPr lang="en-US" dirty="0"/>
          </a:p>
          <a:p>
            <a:r>
              <a:rPr lang="en-US" dirty="0"/>
              <a:t>Global real world effectiveness studies show similar VE as the phase 3 RCT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3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A42E-DC5C-4D2B-A46A-349006AF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3719-34B0-4D45-80B6-8BD0F6F6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767"/>
            <a:ext cx="11125200" cy="439636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Johnson &amp; Johnson</a:t>
            </a:r>
          </a:p>
          <a:p>
            <a:pPr marL="0" indent="0">
              <a:buNone/>
            </a:pPr>
            <a:r>
              <a:rPr lang="en-US" dirty="0"/>
              <a:t>Paul Stoffels, Johan van Hoof, Abeda Williams and team</a:t>
            </a:r>
          </a:p>
          <a:p>
            <a:r>
              <a:rPr lang="en-US" dirty="0"/>
              <a:t> </a:t>
            </a:r>
            <a:r>
              <a:rPr lang="en-US" b="1" dirty="0"/>
              <a:t>USG/NIH</a:t>
            </a:r>
          </a:p>
          <a:p>
            <a:pPr marL="0" indent="0">
              <a:buNone/>
            </a:pPr>
            <a:r>
              <a:rPr lang="en-US" dirty="0"/>
              <a:t>Anthony Fauci, David Kessler, Robert Johnson, Larry Corey</a:t>
            </a:r>
          </a:p>
          <a:p>
            <a:r>
              <a:rPr lang="en-US" b="1" dirty="0"/>
              <a:t>RSA government</a:t>
            </a:r>
          </a:p>
          <a:p>
            <a:pPr marL="0" indent="0">
              <a:buNone/>
            </a:pPr>
            <a:r>
              <a:rPr lang="en-US" dirty="0"/>
              <a:t>Treasury, NDOH, </a:t>
            </a:r>
            <a:r>
              <a:rPr lang="en-US" dirty="0" err="1"/>
              <a:t>Natjoints</a:t>
            </a:r>
            <a:r>
              <a:rPr lang="en-US" dirty="0"/>
              <a:t> Security Cluster</a:t>
            </a:r>
          </a:p>
          <a:p>
            <a:r>
              <a:rPr lang="en-US" b="1" dirty="0" err="1"/>
              <a:t>Biovac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Dr Morena Makhoana and team</a:t>
            </a:r>
          </a:p>
          <a:p>
            <a:r>
              <a:rPr lang="en-US" b="1" dirty="0" err="1"/>
              <a:t>Biocair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Leonard Lazarus and team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125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438A-AC3A-4034-832A-BA653C51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8" y="290325"/>
            <a:ext cx="11125200" cy="66414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1AB4-423C-4FDA-9A88-61AD99D5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288" y="1138252"/>
            <a:ext cx="11125200" cy="43963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400" b="1" dirty="0"/>
              <a:t>Funders:</a:t>
            </a:r>
          </a:p>
          <a:p>
            <a:pPr marL="0" indent="0">
              <a:buNone/>
            </a:pPr>
            <a:r>
              <a:rPr lang="en-US" sz="6400" dirty="0"/>
              <a:t>Treasury/NDOH</a:t>
            </a:r>
          </a:p>
          <a:p>
            <a:pPr marL="0" indent="0">
              <a:buNone/>
            </a:pPr>
            <a:r>
              <a:rPr lang="en-US" sz="6400" dirty="0"/>
              <a:t>Solidarity Fund</a:t>
            </a:r>
          </a:p>
          <a:p>
            <a:pPr marL="0" indent="0">
              <a:buNone/>
            </a:pPr>
            <a:r>
              <a:rPr lang="en-US" sz="6400" dirty="0"/>
              <a:t>BMGF</a:t>
            </a:r>
          </a:p>
          <a:p>
            <a:pPr marL="0" indent="0">
              <a:buNone/>
            </a:pPr>
            <a:r>
              <a:rPr lang="en-US" sz="6400" dirty="0"/>
              <a:t>Elma Foundation</a:t>
            </a:r>
          </a:p>
          <a:p>
            <a:pPr marL="0" indent="0">
              <a:buNone/>
            </a:pPr>
            <a:r>
              <a:rPr lang="en-US" sz="6400" dirty="0"/>
              <a:t>Dell Foundation</a:t>
            </a:r>
          </a:p>
          <a:p>
            <a:pPr marL="0" indent="0">
              <a:buNone/>
            </a:pPr>
            <a:r>
              <a:rPr lang="en-US" sz="6400" b="1" dirty="0"/>
              <a:t>US collaborators:</a:t>
            </a:r>
          </a:p>
          <a:p>
            <a:pPr marL="0" indent="0">
              <a:buNone/>
            </a:pPr>
            <a:r>
              <a:rPr lang="en-US" sz="6400" dirty="0"/>
              <a:t>Larry Corey, Dan Barouch</a:t>
            </a:r>
          </a:p>
          <a:p>
            <a:pPr marL="0" indent="0">
              <a:buNone/>
            </a:pPr>
            <a:r>
              <a:rPr lang="en-US" sz="6400" dirty="0"/>
              <a:t>Peter Gilbert, Holly Janes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4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D66A-68AD-4EAB-A735-AE052CE5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685" y="313724"/>
            <a:ext cx="8266337" cy="664146"/>
          </a:xfrm>
        </p:spPr>
        <p:txBody>
          <a:bodyPr/>
          <a:lstStyle/>
          <a:p>
            <a:r>
              <a:rPr lang="en-US" dirty="0"/>
              <a:t>Sisonke Study Team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36E88-A0ED-4F96-BD42-95DB80DF6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3440" y="389559"/>
            <a:ext cx="360997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Protocol Leadership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Glenda Gray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Linda-Gail Bekker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Ameena Goga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Nigel Garrett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Ian Sanne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Lara Fairall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ZA" altLang="en-US" sz="1600" dirty="0">
                <a:latin typeface="Arial" panose="020B0604020202020204" pitchFamily="34" charset="0"/>
              </a:rPr>
              <a:t>Simba Takuva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ZA" altLang="en-US" sz="1600" dirty="0">
                <a:latin typeface="Arial" panose="020B0604020202020204" pitchFamily="34" charset="0"/>
              </a:rPr>
              <a:t>Fatima Mayat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ZA" altLang="en-US" sz="1600" dirty="0" err="1">
                <a:latin typeface="Arial" panose="020B0604020202020204" pitchFamily="34" charset="0"/>
              </a:rPr>
              <a:t>Jacquee</a:t>
            </a:r>
            <a:r>
              <a:rPr lang="en-ZA" altLang="en-US" sz="1600" dirty="0">
                <a:latin typeface="Arial" panose="020B0604020202020204" pitchFamily="34" charset="0"/>
              </a:rPr>
              <a:t> Odhiambo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Sisonke Data team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Tarylee Reddy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Ishen Seocharan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Nonhlanhla Yende-Zuma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Safety Team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Azwidhwi Takalani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Imke Engelbrecht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 Faesen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3F785-2F17-42FA-AA8E-D1C5D3821D2E}"/>
              </a:ext>
            </a:extLst>
          </p:cNvPr>
          <p:cNvSpPr txBox="1"/>
          <p:nvPr/>
        </p:nvSpPr>
        <p:spPr>
          <a:xfrm>
            <a:off x="7724777" y="835835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b="1" dirty="0">
                <a:latin typeface="Arial" panose="020B0604020202020204" pitchFamily="34" charset="0"/>
                <a:ea typeface="Calibri" panose="020F0502020204030204" pitchFamily="34" charset="0"/>
              </a:rPr>
              <a:t>National Department of Health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Milani Wolmarans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Petro Rousseau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Kevin Naicker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b="1" dirty="0">
                <a:latin typeface="Arial" panose="020B0604020202020204" pitchFamily="34" charset="0"/>
                <a:ea typeface="Calibri" panose="020F0502020204030204" pitchFamily="34" charset="0"/>
              </a:rPr>
              <a:t>Western Cape Epi group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Andrew Boulle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Mary-Ann Davies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b="1" dirty="0">
                <a:latin typeface="Arial" panose="020B0604020202020204" pitchFamily="34" charset="0"/>
                <a:ea typeface="Calibri" panose="020F0502020204030204" pitchFamily="34" charset="0"/>
              </a:rPr>
              <a:t>MRC Burden of Disease Unit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Debbie Bradshaw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Pamela Groenewald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b="1" dirty="0">
                <a:latin typeface="Arial" panose="020B0604020202020204" pitchFamily="34" charset="0"/>
                <a:ea typeface="Calibri" panose="020F0502020204030204" pitchFamily="34" charset="0"/>
              </a:rPr>
              <a:t>KRISP – sequencing lab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Richard Lessells </a:t>
            </a: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Tulio </a:t>
            </a:r>
            <a:r>
              <a:rPr lang="en-ZA" alt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D’Oliveira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04040-836A-4FFB-B85F-2CF93DF052EE}"/>
              </a:ext>
            </a:extLst>
          </p:cNvPr>
          <p:cNvSpPr txBox="1"/>
          <p:nvPr/>
        </p:nvSpPr>
        <p:spPr>
          <a:xfrm>
            <a:off x="4076700" y="835835"/>
            <a:ext cx="3124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NICD Epidemiology and Lab team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Cheryl Cohen </a:t>
            </a: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Harry Moultrie </a:t>
            </a: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Michelle Groome</a:t>
            </a: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Trevor Bell</a:t>
            </a: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Anne von Gottberg</a:t>
            </a: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ZA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Jinal Bhiman</a:t>
            </a:r>
          </a:p>
          <a:p>
            <a:r>
              <a:rPr lang="en-US" sz="1600" b="1" dirty="0"/>
              <a:t>SMC</a:t>
            </a:r>
          </a:p>
          <a:p>
            <a:r>
              <a:rPr lang="en-US" sz="1600" dirty="0"/>
              <a:t>Jeremy Nel, Chris Beyrer, Sipho Dlamini, Yunus Moosa, Francesca Conradie</a:t>
            </a:r>
          </a:p>
          <a:p>
            <a:r>
              <a:rPr lang="en-US" sz="1600" b="1" dirty="0"/>
              <a:t>PSRT</a:t>
            </a:r>
          </a:p>
          <a:p>
            <a:r>
              <a:rPr lang="en-US" sz="1600" dirty="0"/>
              <a:t>Barry Jacobson, Jonny Peters, </a:t>
            </a:r>
            <a:r>
              <a:rPr lang="en-US" sz="1600" dirty="0" err="1"/>
              <a:t>Azwi</a:t>
            </a:r>
            <a:r>
              <a:rPr lang="en-US" sz="1600" dirty="0"/>
              <a:t> Takalani, Vernon Louw, Jessica Opie, Pradeep </a:t>
            </a:r>
            <a:r>
              <a:rPr lang="en-US" sz="1600" dirty="0" err="1"/>
              <a:t>Rowji</a:t>
            </a:r>
            <a:endParaRPr lang="en-US" sz="1600" dirty="0"/>
          </a:p>
          <a:p>
            <a:r>
              <a:rPr lang="en-US" sz="1600" b="1" dirty="0"/>
              <a:t>SAMRC</a:t>
            </a:r>
          </a:p>
          <a:p>
            <a:r>
              <a:rPr lang="en-US" sz="1600" dirty="0"/>
              <a:t>Michelle Mulder</a:t>
            </a:r>
          </a:p>
          <a:p>
            <a:r>
              <a:rPr lang="en-US" sz="1600"/>
              <a:t>Mongezi Mdhluli</a:t>
            </a:r>
            <a:endParaRPr lang="en-US" sz="1600" dirty="0"/>
          </a:p>
          <a:p>
            <a:endParaRPr 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3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3595-B839-416E-AB8A-01FDFEE9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25"/>
            <a:ext cx="12344399" cy="1325563"/>
          </a:xfrm>
        </p:spPr>
        <p:txBody>
          <a:bodyPr/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Investigators and Clinical Research Sites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34848A-4DDC-493A-8E36-6DBC9B29B163}"/>
              </a:ext>
            </a:extLst>
          </p:cNvPr>
          <p:cNvGraphicFramePr>
            <a:graphicFrameLocks noGrp="1"/>
          </p:cNvGraphicFramePr>
          <p:nvPr/>
        </p:nvGraphicFramePr>
        <p:xfrm>
          <a:off x="466725" y="1325563"/>
          <a:ext cx="5229314" cy="39888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19727">
                  <a:extLst>
                    <a:ext uri="{9D8B030D-6E8A-4147-A177-3AD203B41FA5}">
                      <a16:colId xmlns:a16="http://schemas.microsoft.com/office/drawing/2014/main" val="3905787980"/>
                    </a:ext>
                  </a:extLst>
                </a:gridCol>
                <a:gridCol w="2809587">
                  <a:extLst>
                    <a:ext uri="{9D8B030D-6E8A-4147-A177-3AD203B41FA5}">
                      <a16:colId xmlns:a16="http://schemas.microsoft.com/office/drawing/2014/main" val="3043404112"/>
                    </a:ext>
                  </a:extLst>
                </a:gridCol>
              </a:tblGrid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IoR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496007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The Aurum Institute - Klerksdorp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Dr Craig Innes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311168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The Aurum Institute -Tembisa Clinic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Kathy Mngadi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277478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The </a:t>
                      </a:r>
                      <a:r>
                        <a:rPr lang="en-ZA" sz="1100" dirty="0" err="1">
                          <a:effectLst/>
                        </a:rPr>
                        <a:t>Aurum</a:t>
                      </a:r>
                      <a:r>
                        <a:rPr lang="en-ZA" sz="1100" dirty="0">
                          <a:effectLst/>
                        </a:rPr>
                        <a:t> Institute - Rustenburg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William Brumskine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023170"/>
                  </a:ext>
                </a:extLst>
              </a:tr>
              <a:tr h="184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The Aurum Institute - Pretoria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Coert Grobbelaar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220589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Vulindlela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Disebo Makhaza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326667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eThekwini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Nivashnee Naicker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363900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Khayelitsha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Amy Ward and Prof Graeme Meintjes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123974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CRISMO Bertha Gxowa Research Centre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Musawenkozi Mamba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610880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Emavundleni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Scott Hayden Mahoney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917682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Masiphumelele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Katherine Gill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839386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Josha Research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Johan Lombaard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035064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MeCRU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Prof Maphoshane Nchabeleng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207697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Botha’s Hill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Elizabeth Spooner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273490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Chatsworth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Logashvari Naidoo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031199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Tongaat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Vimla Naicker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562891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Mzansi Ethical Research Centre (MERC)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Dr Friedrich Petrick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559053"/>
                  </a:ext>
                </a:extLst>
              </a:tr>
              <a:tr h="377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Ndlovu Research Centre (Elandsdoorn CRS)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Dr Rebone Maboa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27262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512B11-6AC1-4DC6-8A4D-F21F567F102B}"/>
              </a:ext>
            </a:extLst>
          </p:cNvPr>
          <p:cNvGraphicFramePr>
            <a:graphicFrameLocks noGrp="1"/>
          </p:cNvGraphicFramePr>
          <p:nvPr/>
        </p:nvGraphicFramePr>
        <p:xfrm>
          <a:off x="5948680" y="1325563"/>
          <a:ext cx="5490845" cy="38430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05209">
                  <a:extLst>
                    <a:ext uri="{9D8B030D-6E8A-4147-A177-3AD203B41FA5}">
                      <a16:colId xmlns:a16="http://schemas.microsoft.com/office/drawing/2014/main" val="3096791748"/>
                    </a:ext>
                  </a:extLst>
                </a:gridCol>
                <a:gridCol w="1985636">
                  <a:extLst>
                    <a:ext uri="{9D8B030D-6E8A-4147-A177-3AD203B41FA5}">
                      <a16:colId xmlns:a16="http://schemas.microsoft.com/office/drawing/2014/main" val="4223492506"/>
                    </a:ext>
                  </a:extLst>
                </a:gridCol>
              </a:tblGrid>
              <a:tr h="20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84726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PHOENIX Pharma (Pty) Ltd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Niel Malan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2167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Kliptown Soweto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Dr Erica Lazarus and Anusha Nana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8478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Soweto - Bara HVTN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>
                          <a:effectLst/>
                        </a:rPr>
                        <a:t>Dr Erica Lazarus and Anusha Nana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6124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Qhakaza Mbokodo Research Clinic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Philip Kotze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6955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SATVI, Brewelskloof Hospital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Angelique Luabeya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257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Setshaba Research Centre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Khatitja Ahmed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0107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Synexus Stanza (Mamelodi) CRC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Sheena Kotze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9576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Synexus Helderberg Clinical Research Centre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Dorothea Urbach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1116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Synexus SA - Watermeyer CRC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Elane van Nieuwenhuizen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500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TASK Central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Prof Andreas Diacon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2412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Tread Research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Prof Lesley Burgess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191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Themba Lethu HIV Research Unit (CHRU)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S Badal-Faesen and Phuti Mohlala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3705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Groote Schuur HIV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Sheetal Kassim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0363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FAM-CRU (Family Clinical Research Unit)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Dr Shaun Barnabas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5543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Nelson Mandela Academic Research Unit CRS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Prof Thozama Dubula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6879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Wits RHI Shandukani Research Centre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Dr Faeezah Patel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76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DEF8-1E80-4ABE-BFA3-9AC018F0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Calibri Light"/>
              </a:rPr>
              <a:t>Acknowledgements</a:t>
            </a: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DE0F-1F78-435D-95E7-938B44D3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Andrew Boulle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Reshma Kassanjee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Mary-Ann Davies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Hassan Mahomed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Western Cape Department of Health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Western Cape Provincial Health Data Centre</a:t>
            </a: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FCAA82-A42B-4CB2-95E9-E4FF05C3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" y="5672054"/>
            <a:ext cx="2771078" cy="10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86CE-F4E7-4587-8F71-5CED0F4C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3762"/>
            <a:ext cx="11125200" cy="1097090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Sisonke provided the Janssen®(JNJ) Ad26.COV2.S vaccine to health workers ahead of the third wave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18546E-12E9-4114-9D6C-E206231891C8}"/>
              </a:ext>
            </a:extLst>
          </p:cNvPr>
          <p:cNvGrpSpPr/>
          <p:nvPr/>
        </p:nvGrpSpPr>
        <p:grpSpPr>
          <a:xfrm>
            <a:off x="1121377" y="1918862"/>
            <a:ext cx="910813" cy="965243"/>
            <a:chOff x="1121377" y="1730324"/>
            <a:chExt cx="910813" cy="965243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9DBF3884-410F-4AB4-9C36-0D515AF06BD1}"/>
                </a:ext>
              </a:extLst>
            </p:cNvPr>
            <p:cNvSpPr/>
            <p:nvPr/>
          </p:nvSpPr>
          <p:spPr>
            <a:xfrm>
              <a:off x="1416050" y="2367883"/>
              <a:ext cx="321469" cy="327684"/>
            </a:xfrm>
            <a:prstGeom prst="downArrow">
              <a:avLst/>
            </a:prstGeom>
            <a:solidFill>
              <a:srgbClr val="4B3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685800">
                <a:defRPr/>
              </a:pPr>
              <a:endParaRPr lang="en-GB" sz="1400" b="1">
                <a:solidFill>
                  <a:schemeClr val="bg1"/>
                </a:solidFill>
                <a:latin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B3455-43F1-4A2C-A7F3-97F10DFAD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46" t="-4803" r="-3715" b="-3020"/>
            <a:stretch/>
          </p:blipFill>
          <p:spPr>
            <a:xfrm>
              <a:off x="1121377" y="1730324"/>
              <a:ext cx="910813" cy="637559"/>
            </a:xfrm>
            <a:prstGeom prst="rect">
              <a:avLst/>
            </a:prstGeom>
            <a:solidFill>
              <a:schemeClr val="accent1"/>
            </a:solidFill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31AB9D-AF3B-48B3-937A-0FE483EB9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47570"/>
              </p:ext>
            </p:extLst>
          </p:nvPr>
        </p:nvGraphicFramePr>
        <p:xfrm>
          <a:off x="924521" y="3375675"/>
          <a:ext cx="10407705" cy="218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788">
                  <a:extLst>
                    <a:ext uri="{9D8B030D-6E8A-4147-A177-3AD203B41FA5}">
                      <a16:colId xmlns:a16="http://schemas.microsoft.com/office/drawing/2014/main" val="418770175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0163982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73834646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val="3042706772"/>
                    </a:ext>
                  </a:extLst>
                </a:gridCol>
                <a:gridCol w="4352702">
                  <a:extLst>
                    <a:ext uri="{9D8B030D-6E8A-4147-A177-3AD203B41FA5}">
                      <a16:colId xmlns:a16="http://schemas.microsoft.com/office/drawing/2014/main" val="2689982148"/>
                    </a:ext>
                  </a:extLst>
                </a:gridCol>
                <a:gridCol w="2858786">
                  <a:extLst>
                    <a:ext uri="{9D8B030D-6E8A-4147-A177-3AD203B41FA5}">
                      <a16:colId xmlns:a16="http://schemas.microsoft.com/office/drawing/2014/main" val="3209305571"/>
                    </a:ext>
                  </a:extLst>
                </a:gridCol>
              </a:tblGrid>
              <a:tr h="1196325">
                <a:tc rowSpan="2"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ZA" sz="50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79213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546300"/>
                  </a:ext>
                </a:extLst>
              </a:tr>
              <a:tr h="142504"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569004"/>
                  </a:ext>
                </a:extLst>
              </a:tr>
              <a:tr h="201880"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1862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28B1A9-57B2-4938-AA3D-30AB486F6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57933"/>
              </p:ext>
            </p:extLst>
          </p:nvPr>
        </p:nvGraphicFramePr>
        <p:xfrm>
          <a:off x="8936148" y="1918862"/>
          <a:ext cx="2396078" cy="86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06">
                  <a:extLst>
                    <a:ext uri="{9D8B030D-6E8A-4147-A177-3AD203B41FA5}">
                      <a16:colId xmlns:a16="http://schemas.microsoft.com/office/drawing/2014/main" val="920911429"/>
                    </a:ext>
                  </a:extLst>
                </a:gridCol>
                <a:gridCol w="2052072">
                  <a:extLst>
                    <a:ext uri="{9D8B030D-6E8A-4147-A177-3AD203B41FA5}">
                      <a16:colId xmlns:a16="http://schemas.microsoft.com/office/drawing/2014/main" val="1789010692"/>
                    </a:ext>
                  </a:extLst>
                </a:gridCol>
              </a:tblGrid>
              <a:tr h="296912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Sisonke vaccine 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937265"/>
                  </a:ext>
                </a:extLst>
              </a:tr>
              <a:tr h="255488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Pause of vaccinations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836612"/>
                  </a:ext>
                </a:extLst>
              </a:tr>
              <a:tr h="255488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err="1">
                          <a:solidFill>
                            <a:schemeClr val="tx1"/>
                          </a:solidFill>
                        </a:rPr>
                        <a:t>NDoH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 vaccine roll-out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4259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E2ADC50-6A98-4C58-A8E5-FCD38C46C5D9}"/>
              </a:ext>
            </a:extLst>
          </p:cNvPr>
          <p:cNvSpPr txBox="1"/>
          <p:nvPr/>
        </p:nvSpPr>
        <p:spPr>
          <a:xfrm rot="19800000">
            <a:off x="831603" y="4670596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i="1" dirty="0"/>
              <a:t>16 February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55256-4126-421C-AAE8-AA51A4019DE0}"/>
              </a:ext>
            </a:extLst>
          </p:cNvPr>
          <p:cNvSpPr txBox="1"/>
          <p:nvPr/>
        </p:nvSpPr>
        <p:spPr>
          <a:xfrm rot="19800000">
            <a:off x="2123536" y="4670596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i="1" dirty="0"/>
              <a:t>13 April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E96FE-8BA8-4D01-90A9-2F9CC565EB54}"/>
              </a:ext>
            </a:extLst>
          </p:cNvPr>
          <p:cNvSpPr txBox="1"/>
          <p:nvPr/>
        </p:nvSpPr>
        <p:spPr>
          <a:xfrm rot="19800000">
            <a:off x="2634015" y="4670596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i="1" dirty="0"/>
              <a:t>26 April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FA324-BA61-4778-8BE8-B3BFCB2FB7F5}"/>
              </a:ext>
            </a:extLst>
          </p:cNvPr>
          <p:cNvSpPr txBox="1"/>
          <p:nvPr/>
        </p:nvSpPr>
        <p:spPr>
          <a:xfrm rot="19800000">
            <a:off x="3344430" y="4670596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i="1" dirty="0"/>
              <a:t>1 May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1C864-ACD3-45AB-8B47-F18D799A93AE}"/>
              </a:ext>
            </a:extLst>
          </p:cNvPr>
          <p:cNvSpPr txBox="1"/>
          <p:nvPr/>
        </p:nvSpPr>
        <p:spPr>
          <a:xfrm rot="19800000">
            <a:off x="4106007" y="4670596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i="1" dirty="0"/>
              <a:t>17 May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57B6B7-5F7C-4C1F-B30A-2F18C286C5AF}"/>
              </a:ext>
            </a:extLst>
          </p:cNvPr>
          <p:cNvSpPr/>
          <p:nvPr/>
        </p:nvSpPr>
        <p:spPr>
          <a:xfrm>
            <a:off x="924522" y="2874431"/>
            <a:ext cx="4474234" cy="714353"/>
          </a:xfrm>
          <a:prstGeom prst="rightArrow">
            <a:avLst/>
          </a:prstGeom>
          <a:gradFill>
            <a:gsLst>
              <a:gs pos="72000">
                <a:schemeClr val="accent2">
                  <a:lumMod val="75000"/>
                </a:schemeClr>
              </a:gs>
              <a:gs pos="55000">
                <a:schemeClr val="accent1"/>
              </a:gs>
              <a:gs pos="41000">
                <a:schemeClr val="accent1"/>
              </a:gs>
              <a:gs pos="40000">
                <a:srgbClr val="C00000"/>
              </a:gs>
              <a:gs pos="28000">
                <a:srgbClr val="C00000"/>
              </a:gs>
              <a:gs pos="27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</a:rPr>
              <a:t>Phase 1: health workers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DD8EA7-E540-4E72-919C-F894D633E39C}"/>
              </a:ext>
            </a:extLst>
          </p:cNvPr>
          <p:cNvSpPr/>
          <p:nvPr/>
        </p:nvSpPr>
        <p:spPr>
          <a:xfrm>
            <a:off x="4132160" y="3524536"/>
            <a:ext cx="5641232" cy="71435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</a:rPr>
              <a:t>Phase 2: Older adults &amp; essential workers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4091E5-DDDA-4398-9735-AD4CBA44F9D7}"/>
              </a:ext>
            </a:extLst>
          </p:cNvPr>
          <p:cNvSpPr/>
          <p:nvPr/>
        </p:nvSpPr>
        <p:spPr>
          <a:xfrm>
            <a:off x="8458585" y="4174641"/>
            <a:ext cx="2895600" cy="71435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ZA" sz="2000" b="1" dirty="0">
                <a:solidFill>
                  <a:schemeClr val="bg1"/>
                </a:solidFill>
              </a:rPr>
              <a:t>Phase 3: Other adults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BBF4FF-4539-4A52-861A-19427E2144A3}"/>
              </a:ext>
            </a:extLst>
          </p:cNvPr>
          <p:cNvSpPr txBox="1"/>
          <p:nvPr/>
        </p:nvSpPr>
        <p:spPr>
          <a:xfrm rot="19800000">
            <a:off x="8348879" y="4670596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i="1" dirty="0"/>
              <a:t>1 Sept</a:t>
            </a:r>
          </a:p>
        </p:txBody>
      </p:sp>
    </p:spTree>
    <p:extLst>
      <p:ext uri="{BB962C8B-B14F-4D97-AF65-F5344CB8AC3E}">
        <p14:creationId xmlns:p14="http://schemas.microsoft.com/office/powerpoint/2010/main" val="41540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1" y="286613"/>
            <a:ext cx="10602913" cy="4457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Acknowledgements: Discovery Team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262" y="1581097"/>
            <a:ext cx="11001376" cy="389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Shirley Collie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Jared Champion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Tommy Chen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Donald Ntjana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Matt Zylstra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Discovery Health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The Discovery Health Business Intelligence and Big Data Administration teams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D5E2F28-D2DD-4046-93D1-6F8E2E02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17" y="4930934"/>
            <a:ext cx="192642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5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13BA1-D649-4ABB-80E2-1E063DE4DB48}"/>
              </a:ext>
            </a:extLst>
          </p:cNvPr>
          <p:cNvSpPr/>
          <p:nvPr/>
        </p:nvSpPr>
        <p:spPr>
          <a:xfrm>
            <a:off x="0" y="6144782"/>
            <a:ext cx="12192000" cy="713218"/>
          </a:xfrm>
          <a:prstGeom prst="rect">
            <a:avLst/>
          </a:prstGeom>
          <a:noFill/>
        </p:spPr>
        <p:txBody>
          <a:bodyPr wrap="square" lIns="68580" tIns="216000" rIns="68580" bIns="216000">
            <a:spAutoFit/>
          </a:bodyPr>
          <a:lstStyle/>
          <a:p>
            <a:pPr algn="ctr" defTabSz="685800"/>
            <a:r>
              <a:rPr lang="en-ZA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 to our staff, partners, funders and government. </a:t>
            </a:r>
            <a:endParaRPr lang="en-US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93DC74-DD1E-4CDC-923F-375BD9BCC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997" y="2806049"/>
            <a:ext cx="6318928" cy="1423313"/>
          </a:xfrm>
        </p:spPr>
        <p:txBody>
          <a:bodyPr>
            <a:normAutofit/>
          </a:bodyPr>
          <a:lstStyle/>
          <a:p>
            <a:r>
              <a:rPr lang="en-ZA" sz="3200" b="1" dirty="0"/>
              <a:t>http://sisonkestudy.samrc.ac.za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BDD36A2-2C97-4284-8918-1A5AB354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62" y="768297"/>
            <a:ext cx="2851932" cy="20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33F8-7133-4610-B703-15E35DF0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Sisonke phase 3B open label implementation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95E7-E3B7-455D-A8D7-671B5167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Urgent intervention when national roll-out faltered because of Beta VOC</a:t>
            </a:r>
          </a:p>
          <a:p>
            <a:r>
              <a:rPr lang="en-US" dirty="0"/>
              <a:t>Able to offer HCW vaccine as part of this study as of the 17</a:t>
            </a:r>
            <a:r>
              <a:rPr lang="en-US" baseline="30000" dirty="0"/>
              <a:t>th</a:t>
            </a:r>
            <a:r>
              <a:rPr lang="en-US" dirty="0"/>
              <a:t> February 2021</a:t>
            </a:r>
          </a:p>
          <a:p>
            <a:r>
              <a:rPr lang="en-US" dirty="0"/>
              <a:t>National Rollout 17</a:t>
            </a:r>
            <a:r>
              <a:rPr lang="en-US" baseline="30000" dirty="0"/>
              <a:t>th</a:t>
            </a:r>
            <a:r>
              <a:rPr lang="en-US" dirty="0"/>
              <a:t> May 2021, so HCW got access months before general roll-out in time for 3</a:t>
            </a:r>
            <a:r>
              <a:rPr lang="en-US" baseline="30000" dirty="0"/>
              <a:t>rd</a:t>
            </a:r>
            <a:r>
              <a:rPr lang="en-US" dirty="0"/>
              <a:t> wave</a:t>
            </a:r>
          </a:p>
          <a:p>
            <a:r>
              <a:rPr lang="en-US" dirty="0"/>
              <a:t>Provide effectiveness data on both Beta and Delta</a:t>
            </a:r>
          </a:p>
          <a:p>
            <a:r>
              <a:rPr lang="en-US" dirty="0"/>
              <a:t>Provide additional safety on the Ad26 SARS-CoV-2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3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8FE2-9C25-45B1-8A29-A11E1D68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Sisonke Completed 17</a:t>
            </a:r>
            <a:r>
              <a:rPr lang="en-ZA" baseline="30000" dirty="0"/>
              <a:t>th</a:t>
            </a:r>
            <a:r>
              <a:rPr lang="en-ZA" dirty="0"/>
              <a:t> May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C5EF-ACCC-4972-8D64-5FA14CAF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676" y="1858076"/>
            <a:ext cx="3603118" cy="3378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122</a:t>
            </a: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sites touched in total including rural extensions and mobiles</a:t>
            </a:r>
          </a:p>
          <a:p>
            <a:pPr marL="0" indent="0">
              <a:buNone/>
            </a:pPr>
            <a:endParaRPr lang="en-ZA" sz="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477 234</a:t>
            </a:r>
            <a:br>
              <a:rPr lang="en-ZA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Z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vaccinated health workers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E43AB0-F6BB-470C-AE8E-F6EF5B15E1A0}"/>
              </a:ext>
            </a:extLst>
          </p:cNvPr>
          <p:cNvGrpSpPr/>
          <p:nvPr/>
        </p:nvGrpSpPr>
        <p:grpSpPr>
          <a:xfrm>
            <a:off x="6252436" y="1399421"/>
            <a:ext cx="5310914" cy="4059156"/>
            <a:chOff x="5832324" y="1714499"/>
            <a:chExt cx="5558457" cy="4248354"/>
          </a:xfrm>
        </p:grpSpPr>
        <p:pic>
          <p:nvPicPr>
            <p:cNvPr id="5" name="Picture 4" descr="A group of people in a room&#10;&#10;Description automatically generated with low confidence">
              <a:extLst>
                <a:ext uri="{FF2B5EF4-FFF2-40B4-BE49-F238E27FC236}">
                  <a16:creationId xmlns:a16="http://schemas.microsoft.com/office/drawing/2014/main" id="{7ACC4F05-883C-4DFE-AA66-DCF107080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81" r="4597" b="19930"/>
            <a:stretch/>
          </p:blipFill>
          <p:spPr>
            <a:xfrm>
              <a:off x="5832324" y="3905250"/>
              <a:ext cx="5558456" cy="2057603"/>
            </a:xfrm>
            <a:prstGeom prst="rect">
              <a:avLst/>
            </a:prstGeom>
          </p:spPr>
        </p:pic>
        <p:pic>
          <p:nvPicPr>
            <p:cNvPr id="7" name="Picture 6" descr="A picture containing tree, outdoor, sky, people&#10;&#10;Description automatically generated">
              <a:extLst>
                <a:ext uri="{FF2B5EF4-FFF2-40B4-BE49-F238E27FC236}">
                  <a16:creationId xmlns:a16="http://schemas.microsoft.com/office/drawing/2014/main" id="{CFADB3D5-D194-41F0-8D60-726533F00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51"/>
            <a:stretch/>
          </p:blipFill>
          <p:spPr>
            <a:xfrm>
              <a:off x="5832324" y="1714499"/>
              <a:ext cx="1830005" cy="2028825"/>
            </a:xfrm>
            <a:prstGeom prst="rect">
              <a:avLst/>
            </a:prstGeom>
          </p:spPr>
        </p:pic>
        <p:pic>
          <p:nvPicPr>
            <p:cNvPr id="9" name="Picture 8" descr="A picture containing sky, outdoor, person, ground&#10;&#10;Description automatically generated">
              <a:extLst>
                <a:ext uri="{FF2B5EF4-FFF2-40B4-BE49-F238E27FC236}">
                  <a16:creationId xmlns:a16="http://schemas.microsoft.com/office/drawing/2014/main" id="{29077CEA-BE23-4395-A5BA-B73A54FA5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51"/>
            <a:stretch/>
          </p:blipFill>
          <p:spPr>
            <a:xfrm>
              <a:off x="7830459" y="1714499"/>
              <a:ext cx="1830005" cy="20288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11D99A-D97E-40AC-849B-1019ECA20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" b="1298"/>
            <a:stretch/>
          </p:blipFill>
          <p:spPr>
            <a:xfrm>
              <a:off x="9828596" y="1714500"/>
              <a:ext cx="1562185" cy="2028825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006EF235-049C-4F28-92C1-09261CCCC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293" y="2004207"/>
            <a:ext cx="1472286" cy="28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0D0F98-5D3F-4F46-91E2-3304EA38803A}"/>
              </a:ext>
            </a:extLst>
          </p:cNvPr>
          <p:cNvSpPr/>
          <p:nvPr/>
        </p:nvSpPr>
        <p:spPr>
          <a:xfrm>
            <a:off x="1986028" y="465807"/>
            <a:ext cx="8219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Criteria Considered for Analysis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C64D4-1266-472D-A6CE-7C910C20C79D}"/>
              </a:ext>
            </a:extLst>
          </p:cNvPr>
          <p:cNvSpPr/>
          <p:nvPr/>
        </p:nvSpPr>
        <p:spPr>
          <a:xfrm>
            <a:off x="740230" y="1112138"/>
            <a:ext cx="104679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Adjudication of infections: Mild/Mod/Severe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Used 3 data sets: 2 from medical insurers and one provincial </a:t>
            </a:r>
            <a:r>
              <a:rPr lang="en-US" sz="3600" dirty="0" err="1"/>
              <a:t>persal</a:t>
            </a:r>
            <a:r>
              <a:rPr lang="en-US" sz="36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Used 2-3 different analytical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For today we report on 2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003E-81E2-459E-92A5-43B36693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2" y="302377"/>
            <a:ext cx="11125200" cy="66414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Period of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314A1-2471-4415-A777-566C75A9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36529"/>
            <a:ext cx="6175664" cy="44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5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7597-8C7D-4EFB-8AB7-91C3289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Vaccine Effectiveness: Death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EB1C1-7243-43E1-B628-54D4A6D94A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92" y="1340427"/>
            <a:ext cx="6736773" cy="3871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F1E84-15F1-493D-B78F-86B4FFDA0D5A}"/>
              </a:ext>
            </a:extLst>
          </p:cNvPr>
          <p:cNvSpPr txBox="1"/>
          <p:nvPr/>
        </p:nvSpPr>
        <p:spPr>
          <a:xfrm>
            <a:off x="9115425" y="1990725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91-96.2% protection against death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A52279F7-E407-47D3-B128-2D9123D0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78" y="4812182"/>
            <a:ext cx="24080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6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2C41-6B9C-4D30-A8AB-2D0CE11C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91" y="408800"/>
            <a:ext cx="11125200" cy="66414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     Beta versus Delta 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A2E39-FEEF-418B-95C0-F70798E98A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7855"/>
            <a:ext cx="4776355" cy="321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8E055-89F8-478A-B509-2A1BA04381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4" y="1454727"/>
            <a:ext cx="5472545" cy="33015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73C5B-2AE2-4596-9410-FAB5B83A80F4}"/>
              </a:ext>
            </a:extLst>
          </p:cNvPr>
          <p:cNvSpPr txBox="1"/>
          <p:nvPr/>
        </p:nvSpPr>
        <p:spPr>
          <a:xfrm>
            <a:off x="1839191" y="5091545"/>
            <a:ext cx="321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Beta VOC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D5500-6F59-400C-BF58-A28CAF36D1A4}"/>
              </a:ext>
            </a:extLst>
          </p:cNvPr>
          <p:cNvSpPr txBox="1"/>
          <p:nvPr/>
        </p:nvSpPr>
        <p:spPr>
          <a:xfrm>
            <a:off x="8416636" y="5043113"/>
            <a:ext cx="280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 VOC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808B354-46D2-49FD-8576-9C1A1AA6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17" y="4930934"/>
            <a:ext cx="192642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00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33">
            <a:extLst>
              <a:ext uri="{FF2B5EF4-FFF2-40B4-BE49-F238E27FC236}">
                <a16:creationId xmlns:a16="http://schemas.microsoft.com/office/drawing/2014/main" id="{7EFB3541-165D-4E16-AB33-E6E4BB36F912}"/>
              </a:ext>
            </a:extLst>
          </p:cNvPr>
          <p:cNvSpPr/>
          <p:nvPr/>
        </p:nvSpPr>
        <p:spPr>
          <a:xfrm>
            <a:off x="2921379" y="3814800"/>
            <a:ext cx="678731" cy="678731"/>
          </a:xfrm>
          <a:custGeom>
            <a:avLst/>
            <a:gdLst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54" h="1055854">
                <a:moveTo>
                  <a:pt x="0" y="527927"/>
                </a:moveTo>
                <a:cubicBezTo>
                  <a:pt x="0" y="236361"/>
                  <a:pt x="119629" y="0"/>
                  <a:pt x="527927" y="0"/>
                </a:cubicBezTo>
                <a:cubicBezTo>
                  <a:pt x="936225" y="0"/>
                  <a:pt x="1055854" y="236361"/>
                  <a:pt x="1055854" y="527927"/>
                </a:cubicBezTo>
                <a:cubicBezTo>
                  <a:pt x="1055854" y="819493"/>
                  <a:pt x="819493" y="1055854"/>
                  <a:pt x="527927" y="1055854"/>
                </a:cubicBezTo>
                <a:cubicBezTo>
                  <a:pt x="236361" y="1055854"/>
                  <a:pt x="0" y="819493"/>
                  <a:pt x="0" y="527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C45D7C-5C42-4A7C-861D-CD018E1B379F}"/>
              </a:ext>
            </a:extLst>
          </p:cNvPr>
          <p:cNvSpPr/>
          <p:nvPr/>
        </p:nvSpPr>
        <p:spPr>
          <a:xfrm>
            <a:off x="3093998" y="2766749"/>
            <a:ext cx="370269" cy="1125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3D22F-DA68-4178-ACCB-514A450C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40" y="503761"/>
            <a:ext cx="10075460" cy="821317"/>
          </a:xfrm>
        </p:spPr>
        <p:txBody>
          <a:bodyPr>
            <a:normAutofit fontScale="90000"/>
          </a:bodyPr>
          <a:lstStyle/>
          <a:p>
            <a:pPr algn="l"/>
            <a:r>
              <a:rPr lang="en-ZA" sz="3600" dirty="0"/>
              <a:t>The JNJ vaccine prevents hospitalisations and death</a:t>
            </a:r>
            <a:br>
              <a:rPr lang="en-ZA" sz="3600" dirty="0"/>
            </a:br>
            <a:r>
              <a:rPr lang="en-ZA" sz="3600" dirty="0"/>
              <a:t>                   (results from two data sets)</a:t>
            </a:r>
            <a:endParaRPr lang="en-GB" sz="36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3D2223A-DB55-4A37-BBB7-6DB4B00C382A}"/>
              </a:ext>
            </a:extLst>
          </p:cNvPr>
          <p:cNvSpPr txBox="1"/>
          <p:nvPr/>
        </p:nvSpPr>
        <p:spPr>
          <a:xfrm>
            <a:off x="3633918" y="2639446"/>
            <a:ext cx="171158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ZA" sz="3200" b="1" dirty="0">
                <a:solidFill>
                  <a:prstClr val="black"/>
                </a:solidFill>
                <a:latin typeface="Calibri"/>
              </a:rPr>
              <a:t>65-66%</a:t>
            </a:r>
          </a:p>
          <a:p>
            <a:pPr defTabSz="914400"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protection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5D74DD0-9ADB-4C3E-9E0C-23EF4591ACC7}"/>
              </a:ext>
            </a:extLst>
          </p:cNvPr>
          <p:cNvSpPr txBox="1"/>
          <p:nvPr/>
        </p:nvSpPr>
        <p:spPr>
          <a:xfrm>
            <a:off x="2581408" y="2131129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100%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418D35-EAC3-45EE-A0CC-91339EF713E1}"/>
              </a:ext>
            </a:extLst>
          </p:cNvPr>
          <p:cNvSpPr txBox="1"/>
          <p:nvPr/>
        </p:nvSpPr>
        <p:spPr>
          <a:xfrm>
            <a:off x="2581408" y="3669419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29" name="Graphic 12">
            <a:extLst>
              <a:ext uri="{FF2B5EF4-FFF2-40B4-BE49-F238E27FC236}">
                <a16:creationId xmlns:a16="http://schemas.microsoft.com/office/drawing/2014/main" id="{B9AB857C-3E3A-4C64-9364-317C64418FB8}"/>
              </a:ext>
            </a:extLst>
          </p:cNvPr>
          <p:cNvSpPr/>
          <p:nvPr/>
        </p:nvSpPr>
        <p:spPr>
          <a:xfrm>
            <a:off x="2911549" y="2011391"/>
            <a:ext cx="704006" cy="2484787"/>
          </a:xfrm>
          <a:custGeom>
            <a:avLst/>
            <a:gdLst>
              <a:gd name="connsiteX0" fmla="*/ 1019175 w 1291590"/>
              <a:gd name="connsiteY0" fmla="*/ 3386138 h 4558665"/>
              <a:gd name="connsiteX1" fmla="*/ 1019175 w 1291590"/>
              <a:gd name="connsiteY1" fmla="*/ 352425 h 4558665"/>
              <a:gd name="connsiteX2" fmla="*/ 666750 w 1291590"/>
              <a:gd name="connsiteY2" fmla="*/ 0 h 4558665"/>
              <a:gd name="connsiteX3" fmla="*/ 314325 w 1291590"/>
              <a:gd name="connsiteY3" fmla="*/ 352425 h 4558665"/>
              <a:gd name="connsiteX4" fmla="*/ 314325 w 1291590"/>
              <a:gd name="connsiteY4" fmla="*/ 3358515 h 4558665"/>
              <a:gd name="connsiteX5" fmla="*/ 0 w 1291590"/>
              <a:gd name="connsiteY5" fmla="*/ 3912870 h 4558665"/>
              <a:gd name="connsiteX6" fmla="*/ 645795 w 1291590"/>
              <a:gd name="connsiteY6" fmla="*/ 4558665 h 4558665"/>
              <a:gd name="connsiteX7" fmla="*/ 1291590 w 1291590"/>
              <a:gd name="connsiteY7" fmla="*/ 3912870 h 4558665"/>
              <a:gd name="connsiteX8" fmla="*/ 1019175 w 1291590"/>
              <a:gd name="connsiteY8" fmla="*/ 3386138 h 45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590" h="4558665">
                <a:moveTo>
                  <a:pt x="1019175" y="3386138"/>
                </a:moveTo>
                <a:lnTo>
                  <a:pt x="1019175" y="352425"/>
                </a:lnTo>
                <a:cubicBezTo>
                  <a:pt x="1019175" y="158115"/>
                  <a:pt x="861060" y="0"/>
                  <a:pt x="666750" y="0"/>
                </a:cubicBezTo>
                <a:cubicBezTo>
                  <a:pt x="472440" y="0"/>
                  <a:pt x="314325" y="158115"/>
                  <a:pt x="314325" y="352425"/>
                </a:cubicBezTo>
                <a:lnTo>
                  <a:pt x="314325" y="3358515"/>
                </a:lnTo>
                <a:cubicBezTo>
                  <a:pt x="125730" y="3470910"/>
                  <a:pt x="0" y="3676650"/>
                  <a:pt x="0" y="3912870"/>
                </a:cubicBezTo>
                <a:cubicBezTo>
                  <a:pt x="0" y="4269105"/>
                  <a:pt x="288608" y="4558665"/>
                  <a:pt x="645795" y="4558665"/>
                </a:cubicBezTo>
                <a:cubicBezTo>
                  <a:pt x="1002983" y="4558665"/>
                  <a:pt x="1291590" y="4270058"/>
                  <a:pt x="1291590" y="3912870"/>
                </a:cubicBezTo>
                <a:cubicBezTo>
                  <a:pt x="1290638" y="3695700"/>
                  <a:pt x="1183005" y="3503295"/>
                  <a:pt x="1019175" y="3386138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4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val 33">
            <a:extLst>
              <a:ext uri="{FF2B5EF4-FFF2-40B4-BE49-F238E27FC236}">
                <a16:creationId xmlns:a16="http://schemas.microsoft.com/office/drawing/2014/main" id="{86FE6262-49D6-4D3D-B3AF-B45D2F8A0C72}"/>
              </a:ext>
            </a:extLst>
          </p:cNvPr>
          <p:cNvSpPr/>
          <p:nvPr/>
        </p:nvSpPr>
        <p:spPr>
          <a:xfrm>
            <a:off x="8329397" y="3814800"/>
            <a:ext cx="678731" cy="678731"/>
          </a:xfrm>
          <a:custGeom>
            <a:avLst/>
            <a:gdLst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  <a:gd name="connsiteX0" fmla="*/ 0 w 1055854"/>
              <a:gd name="connsiteY0" fmla="*/ 527927 h 1055854"/>
              <a:gd name="connsiteX1" fmla="*/ 527927 w 1055854"/>
              <a:gd name="connsiteY1" fmla="*/ 0 h 1055854"/>
              <a:gd name="connsiteX2" fmla="*/ 1055854 w 1055854"/>
              <a:gd name="connsiteY2" fmla="*/ 527927 h 1055854"/>
              <a:gd name="connsiteX3" fmla="*/ 527927 w 1055854"/>
              <a:gd name="connsiteY3" fmla="*/ 1055854 h 1055854"/>
              <a:gd name="connsiteX4" fmla="*/ 0 w 1055854"/>
              <a:gd name="connsiteY4" fmla="*/ 527927 h 105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54" h="1055854">
                <a:moveTo>
                  <a:pt x="0" y="527927"/>
                </a:moveTo>
                <a:cubicBezTo>
                  <a:pt x="0" y="236361"/>
                  <a:pt x="119629" y="0"/>
                  <a:pt x="527927" y="0"/>
                </a:cubicBezTo>
                <a:cubicBezTo>
                  <a:pt x="936225" y="0"/>
                  <a:pt x="1055854" y="236361"/>
                  <a:pt x="1055854" y="527927"/>
                </a:cubicBezTo>
                <a:cubicBezTo>
                  <a:pt x="1055854" y="819493"/>
                  <a:pt x="819493" y="1055854"/>
                  <a:pt x="527927" y="1055854"/>
                </a:cubicBezTo>
                <a:cubicBezTo>
                  <a:pt x="236361" y="1055854"/>
                  <a:pt x="0" y="819493"/>
                  <a:pt x="0" y="527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43">
            <a:extLst>
              <a:ext uri="{FF2B5EF4-FFF2-40B4-BE49-F238E27FC236}">
                <a16:creationId xmlns:a16="http://schemas.microsoft.com/office/drawing/2014/main" id="{9CF233D1-804B-4295-ACEC-4D6F055B3BFB}"/>
              </a:ext>
            </a:extLst>
          </p:cNvPr>
          <p:cNvSpPr/>
          <p:nvPr/>
        </p:nvSpPr>
        <p:spPr>
          <a:xfrm>
            <a:off x="8484497" y="2280553"/>
            <a:ext cx="384260" cy="16445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89B0645-2CA8-4DF2-BA0A-558BBEB09C6B}"/>
              </a:ext>
            </a:extLst>
          </p:cNvPr>
          <p:cNvSpPr txBox="1"/>
          <p:nvPr/>
        </p:nvSpPr>
        <p:spPr>
          <a:xfrm>
            <a:off x="9054675" y="2123186"/>
            <a:ext cx="159905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defRPr/>
            </a:pPr>
            <a:r>
              <a:rPr lang="en-ZA" sz="3200" b="1" dirty="0">
                <a:solidFill>
                  <a:prstClr val="black"/>
                </a:solidFill>
                <a:latin typeface="Calibri"/>
              </a:rPr>
              <a:t>91-95%</a:t>
            </a:r>
          </a:p>
          <a:p>
            <a:pPr defTabSz="914400"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</a:rPr>
              <a:t>protection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C928112-4724-4943-98A7-BCE789851CB2}"/>
              </a:ext>
            </a:extLst>
          </p:cNvPr>
          <p:cNvSpPr txBox="1"/>
          <p:nvPr/>
        </p:nvSpPr>
        <p:spPr>
          <a:xfrm>
            <a:off x="7984032" y="2126151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100%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A03FFB1-C72F-46D8-9C95-30D8FB119B3A}"/>
              </a:ext>
            </a:extLst>
          </p:cNvPr>
          <p:cNvSpPr txBox="1"/>
          <p:nvPr/>
        </p:nvSpPr>
        <p:spPr>
          <a:xfrm>
            <a:off x="7984032" y="3666774"/>
            <a:ext cx="4162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>
              <a:defRPr/>
            </a:pPr>
            <a:r>
              <a:rPr lang="en-ZA" sz="1200" b="1" dirty="0">
                <a:solidFill>
                  <a:srgbClr val="FFFFFF">
                    <a:lumMod val="65000"/>
                  </a:srgbClr>
                </a:solidFill>
                <a:latin typeface="Calibri"/>
              </a:rPr>
              <a:t>0%</a:t>
            </a:r>
            <a:endParaRPr lang="en-GB" sz="1200" b="1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  <p:sp>
        <p:nvSpPr>
          <p:cNvPr id="147" name="Graphic 12">
            <a:extLst>
              <a:ext uri="{FF2B5EF4-FFF2-40B4-BE49-F238E27FC236}">
                <a16:creationId xmlns:a16="http://schemas.microsoft.com/office/drawing/2014/main" id="{1C65D199-3BD2-4D2F-95D2-025A462446DA}"/>
              </a:ext>
            </a:extLst>
          </p:cNvPr>
          <p:cNvSpPr/>
          <p:nvPr/>
        </p:nvSpPr>
        <p:spPr>
          <a:xfrm>
            <a:off x="8314173" y="2008746"/>
            <a:ext cx="704006" cy="2484787"/>
          </a:xfrm>
          <a:custGeom>
            <a:avLst/>
            <a:gdLst>
              <a:gd name="connsiteX0" fmla="*/ 1019175 w 1291590"/>
              <a:gd name="connsiteY0" fmla="*/ 3386138 h 4558665"/>
              <a:gd name="connsiteX1" fmla="*/ 1019175 w 1291590"/>
              <a:gd name="connsiteY1" fmla="*/ 352425 h 4558665"/>
              <a:gd name="connsiteX2" fmla="*/ 666750 w 1291590"/>
              <a:gd name="connsiteY2" fmla="*/ 0 h 4558665"/>
              <a:gd name="connsiteX3" fmla="*/ 314325 w 1291590"/>
              <a:gd name="connsiteY3" fmla="*/ 352425 h 4558665"/>
              <a:gd name="connsiteX4" fmla="*/ 314325 w 1291590"/>
              <a:gd name="connsiteY4" fmla="*/ 3358515 h 4558665"/>
              <a:gd name="connsiteX5" fmla="*/ 0 w 1291590"/>
              <a:gd name="connsiteY5" fmla="*/ 3912870 h 4558665"/>
              <a:gd name="connsiteX6" fmla="*/ 645795 w 1291590"/>
              <a:gd name="connsiteY6" fmla="*/ 4558665 h 4558665"/>
              <a:gd name="connsiteX7" fmla="*/ 1291590 w 1291590"/>
              <a:gd name="connsiteY7" fmla="*/ 3912870 h 4558665"/>
              <a:gd name="connsiteX8" fmla="*/ 1019175 w 1291590"/>
              <a:gd name="connsiteY8" fmla="*/ 3386138 h 45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590" h="4558665">
                <a:moveTo>
                  <a:pt x="1019175" y="3386138"/>
                </a:moveTo>
                <a:lnTo>
                  <a:pt x="1019175" y="352425"/>
                </a:lnTo>
                <a:cubicBezTo>
                  <a:pt x="1019175" y="158115"/>
                  <a:pt x="861060" y="0"/>
                  <a:pt x="666750" y="0"/>
                </a:cubicBezTo>
                <a:cubicBezTo>
                  <a:pt x="472440" y="0"/>
                  <a:pt x="314325" y="158115"/>
                  <a:pt x="314325" y="352425"/>
                </a:cubicBezTo>
                <a:lnTo>
                  <a:pt x="314325" y="3358515"/>
                </a:lnTo>
                <a:cubicBezTo>
                  <a:pt x="125730" y="3470910"/>
                  <a:pt x="0" y="3676650"/>
                  <a:pt x="0" y="3912870"/>
                </a:cubicBezTo>
                <a:cubicBezTo>
                  <a:pt x="0" y="4269105"/>
                  <a:pt x="288608" y="4558665"/>
                  <a:pt x="645795" y="4558665"/>
                </a:cubicBezTo>
                <a:cubicBezTo>
                  <a:pt x="1002983" y="4558665"/>
                  <a:pt x="1291590" y="4270058"/>
                  <a:pt x="1291590" y="3912870"/>
                </a:cubicBezTo>
                <a:cubicBezTo>
                  <a:pt x="1290638" y="3695700"/>
                  <a:pt x="1183005" y="3503295"/>
                  <a:pt x="1019175" y="3386138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4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5ACB2A3-D556-406B-95FF-A370E6954FA8}"/>
              </a:ext>
            </a:extLst>
          </p:cNvPr>
          <p:cNvSpPr txBox="1"/>
          <p:nvPr/>
        </p:nvSpPr>
        <p:spPr>
          <a:xfrm>
            <a:off x="2062230" y="4754033"/>
            <a:ext cx="24622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ZA" sz="2800" b="1" dirty="0">
                <a:solidFill>
                  <a:prstClr val="black"/>
                </a:solidFill>
                <a:latin typeface="Calibri"/>
              </a:rPr>
              <a:t>Hospitalisation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21E91EC-7E84-4909-BB90-C1DEBBBD98BD}"/>
              </a:ext>
            </a:extLst>
          </p:cNvPr>
          <p:cNvSpPr txBox="1"/>
          <p:nvPr/>
        </p:nvSpPr>
        <p:spPr>
          <a:xfrm>
            <a:off x="7796394" y="4754033"/>
            <a:ext cx="1799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96000" indent="-447675" algn="ctr" defTabSz="914400">
              <a:defRPr/>
            </a:pPr>
            <a:r>
              <a:rPr lang="en-ZA" sz="2800" b="1" dirty="0">
                <a:solidFill>
                  <a:prstClr val="black"/>
                </a:solidFill>
                <a:latin typeface="Calibri"/>
              </a:rPr>
              <a:t>Death 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948CEF-8646-4EFF-B198-738FD7DBEADF}"/>
              </a:ext>
            </a:extLst>
          </p:cNvPr>
          <p:cNvGrpSpPr/>
          <p:nvPr/>
        </p:nvGrpSpPr>
        <p:grpSpPr>
          <a:xfrm>
            <a:off x="3112361" y="2195278"/>
            <a:ext cx="175090" cy="1640086"/>
            <a:chOff x="1674946" y="2544432"/>
            <a:chExt cx="175090" cy="164008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FCB32B-6C65-4E95-A242-2633B0890667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036459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545C28A-C838-48DD-87EE-02CDB2560A4A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528486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AFE51E1-DAB8-42BD-8363-A7215DCF5DF2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856504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84244D8-CB97-4EC5-8B41-976AFDBAECFE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020513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9C81203-E996-44BC-824F-5AFF965ED66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708441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2C87DF3-B7C0-453D-8B50-DCBF3A767C03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872450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D9FF04C-78B9-426F-B4CA-F4976A57AA22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20046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DF602A6-C418-4707-A065-4C3B6FF58C17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364477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56BD8C-C234-4ECD-8D42-FF177F46FCAC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692495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4D6C7B9-4327-439F-8033-8B9EB2B20402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544432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8895A02-7710-4948-9ABF-2BBD4F4ECB39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18451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76BB78-35E3-4962-8C7F-F52AF2FB757C}"/>
              </a:ext>
            </a:extLst>
          </p:cNvPr>
          <p:cNvGrpSpPr/>
          <p:nvPr/>
        </p:nvGrpSpPr>
        <p:grpSpPr>
          <a:xfrm>
            <a:off x="8520993" y="2195278"/>
            <a:ext cx="175090" cy="1640086"/>
            <a:chOff x="1674946" y="2544432"/>
            <a:chExt cx="175090" cy="1640086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C1F1F77-84FA-450C-8464-0E80E0EFDE73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036459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49D3B04-B073-4291-AC9C-890B213C2698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528486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2D887A-1FE3-41A4-B3DF-575701488887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856504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507B350-83EF-432E-A502-B3CBA02BA5B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020513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B8A9FFC-D36C-44AC-83B0-6275FE8EBA6C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708441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10E1491-75E8-48FA-A2E7-0528A9E720F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872450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546A8C4-CB00-4F83-8753-AC29F5CD51D6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20046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CFB56DC-B41C-4EE4-AEEB-C511E6F1398C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364477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C0A43FB-F32F-446A-9391-59810A120298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3692495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50A747F-A541-49AB-B0CA-F387D061DD6C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2544432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44268E2-1186-4033-BC52-2579C4EC4CC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946" y="4184518"/>
              <a:ext cx="175090" cy="0"/>
            </a:xfrm>
            <a:prstGeom prst="line">
              <a:avLst/>
            </a:prstGeom>
            <a:ln w="6350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ardrop 50">
            <a:extLst>
              <a:ext uri="{FF2B5EF4-FFF2-40B4-BE49-F238E27FC236}">
                <a16:creationId xmlns:a16="http://schemas.microsoft.com/office/drawing/2014/main" id="{642B0A97-2938-4379-9897-D74887860C67}"/>
              </a:ext>
            </a:extLst>
          </p:cNvPr>
          <p:cNvSpPr/>
          <p:nvPr/>
        </p:nvSpPr>
        <p:spPr>
          <a:xfrm rot="16200000">
            <a:off x="297623" y="279899"/>
            <a:ext cx="1045180" cy="104518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en-GB" sz="36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D38776B-3E84-4FE2-A11C-7C685D2FDA43}"/>
              </a:ext>
            </a:extLst>
          </p:cNvPr>
          <p:cNvSpPr/>
          <p:nvPr/>
        </p:nvSpPr>
        <p:spPr>
          <a:xfrm>
            <a:off x="297623" y="279899"/>
            <a:ext cx="1045180" cy="10451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400" b="1" dirty="0"/>
              <a:t>1</a:t>
            </a:r>
            <a:endParaRPr lang="en-GB" sz="5400" b="1" dirty="0"/>
          </a:p>
        </p:txBody>
      </p:sp>
      <p:pic>
        <p:nvPicPr>
          <p:cNvPr id="43" name="Picture 4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E2B1AE-C404-4371-9F16-E49B7E58D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513" y="4044928"/>
            <a:ext cx="1926439" cy="750379"/>
          </a:xfrm>
          <a:prstGeom prst="rect">
            <a:avLst/>
          </a:prstGeom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525D7268-E6BF-4B1D-AE7A-4963F1A4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17" y="4930934"/>
            <a:ext cx="192642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isonke">
      <a:dk1>
        <a:srgbClr val="414042"/>
      </a:dk1>
      <a:lt1>
        <a:sysClr val="window" lastClr="FFFFFF"/>
      </a:lt1>
      <a:dk2>
        <a:srgbClr val="414042"/>
      </a:dk2>
      <a:lt2>
        <a:srgbClr val="FFFFFF"/>
      </a:lt2>
      <a:accent1>
        <a:srgbClr val="4C3A8E"/>
      </a:accent1>
      <a:accent2>
        <a:srgbClr val="5BBA8E"/>
      </a:accent2>
      <a:accent3>
        <a:srgbClr val="AF4793"/>
      </a:accent3>
      <a:accent4>
        <a:srgbClr val="ED7296"/>
      </a:accent4>
      <a:accent5>
        <a:srgbClr val="6DBE45"/>
      </a:accent5>
      <a:accent6>
        <a:srgbClr val="0071B7"/>
      </a:accent6>
      <a:hlink>
        <a:srgbClr val="4C3A8E"/>
      </a:hlink>
      <a:folHlink>
        <a:srgbClr val="ED72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