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16E91-6FAA-43FD-933D-D576B0F1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04E19-2DEF-4721-AC48-21DE2BEDD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772AE-B6E3-42B5-B225-DE5945D3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08E0-372E-4DBE-A6D2-FE479EF9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89DF-AEF9-454E-B9B1-8E9B41CB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85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CBC6A-A5A2-49E0-B173-6F45E756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1220D-F679-4A4B-BA13-1BAD5F7CD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FFB0E-F126-4F76-B232-BA67BAB4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B6E10-2236-49AE-8605-7CC76FB7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25E23-4717-4EE7-B499-7740D17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877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61A3E-1396-4AED-B8A0-C5A39DF51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8EEF1-99E6-40E3-B781-3EC83765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D58D3-C226-43F6-8B11-C2C711C9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AA216-B482-4C84-B30F-6B1BC543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90A3D-614B-4A1B-8FA4-458BCFA9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431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2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3634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3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91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92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298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1932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763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21AA-CBBD-4CE3-8FA0-F78AC3B5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1CE4-A13B-4AC4-BF90-4AEA61F03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46153-4F4A-4505-8109-DE8EB3D3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97E9-CADD-43B2-AF1C-34840649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DE64B-963D-48C1-A773-422188F9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9628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0844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146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987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6B0-0274-4C7D-BE65-FFE756DD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FB2B-E264-4113-B2ED-D76D19730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4E5FB-918E-4867-9C69-43457871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96DD4-4674-40AB-95E4-8ABA2C89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0F4C-4122-4ABB-84D1-C59C156C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36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2158-69C5-4757-A4DF-D83C97D3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545A-1F31-462B-AB32-7EDC1A536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BFF2-7EE5-4FA8-99A9-A872190A3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E936B-0609-4885-8C9E-DE4ECAE8A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24384-A161-4EF4-82E0-59867DC9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C4B6D-5A5C-4469-9E6A-C42350B1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323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9E7E-2DA6-4744-901A-85C1D6DC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EDAD-B310-42C4-813D-34434F8F2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03350-6BCA-4F7B-8F9B-6B9E86D2D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FD772-19AD-44F3-B5C3-D0E9882F9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BB744-EBCA-4898-A371-4235F209D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08467-B101-445F-B988-929BE11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68890-37A7-4A13-9C36-477E1BD5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E94DB-A01A-4FDF-B0A3-92EE8BF6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786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38A6-02D3-4229-A225-F3676CB3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A527D-50F2-4A8A-9916-48303276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1F9F6-9730-429C-9E12-770341BF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98452-207A-4AC4-BF58-9FE6B272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06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C6390-4DBE-400C-B044-E18F12C2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BC169-403C-44B1-972B-011240DA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62869-C9AC-47C7-AD08-A5333782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025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54C6-F8B8-4D5B-8F8A-41AC9D6A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D4DE4-B19D-4377-A933-CED48936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8E838-BA18-4696-98BA-C5200A4B5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2ED9B-78BC-47BF-9547-42768F2A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441A6-7139-4620-9AF0-8AD4376B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D6D58-E161-4F43-82E5-5A6221FA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438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BAC0-56A1-4FAE-B354-5167A129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313C1-61AC-4FFE-ADAF-BB70281FA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D0A03-A359-4ADE-835E-D84493611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7730E-5E66-4FB3-8EE3-47AF38B7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53B28-8F89-4A07-B4E3-F3D4669C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9E5FD-7630-4810-9AE2-910842FB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58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55E6C-A935-41D3-B137-4B9BD8E5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D48D2-B10E-4A60-ACE0-B85C6CEC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0827B-1D38-48D2-8617-288E99BAB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8146-645B-4D09-AA98-AB851FB295D7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6138B-2C49-492B-8F47-91C537B21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6CB20-B21B-4573-A498-C646AD55E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D713-3B66-4534-9242-F97CD07766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735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06D9B0-A7B6-4C5A-B926-27560DBE0AC3}" type="datetimeFigureOut">
              <a:rPr lang="en-ZA" smtClean="0"/>
              <a:t>2021/08/06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2E2451-94DF-4214-ADA5-69AB499A574C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30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BD28-BA7C-4074-A08C-157877A9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167110"/>
            <a:ext cx="10901471" cy="1350712"/>
          </a:xfrm>
          <a:noFill/>
        </p:spPr>
        <p:txBody>
          <a:bodyPr>
            <a:normAutofit/>
          </a:bodyPr>
          <a:lstStyle/>
          <a:p>
            <a:r>
              <a:rPr lang="en-US" sz="4400" b="1" dirty="0"/>
              <a:t>Role of community pharmacies in the vaccination rollout</a:t>
            </a:r>
            <a:endParaRPr lang="en-ZA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45E95-7C9C-49DA-88CC-5841988D6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517822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en-ZA" sz="3400" dirty="0"/>
              <a:t>Jackie Maimin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E27C469-AA72-40AA-A4A3-76EB30815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2880360" y="815159"/>
            <a:ext cx="6431280" cy="2975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374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Vaccination Site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17 May – first 2 sites in Gauteng – </a:t>
            </a:r>
            <a:r>
              <a:rPr lang="en-ZA" dirty="0" err="1"/>
              <a:t>Ackermans</a:t>
            </a:r>
            <a:r>
              <a:rPr lang="en-ZA" dirty="0"/>
              <a:t> and East Park Pharmacies, our pioneers, who now jointly provide 1200 vaccinations/day</a:t>
            </a:r>
          </a:p>
          <a:p>
            <a:r>
              <a:rPr lang="en-ZA" dirty="0"/>
              <a:t>24 May – 25 sites mostly rural – </a:t>
            </a:r>
            <a:r>
              <a:rPr lang="en-ZA" dirty="0" err="1"/>
              <a:t>Laphalele</a:t>
            </a:r>
            <a:r>
              <a:rPr lang="en-ZA" dirty="0"/>
              <a:t>, Thabazimbi, etc</a:t>
            </a:r>
          </a:p>
          <a:p>
            <a:r>
              <a:rPr lang="en-ZA" dirty="0"/>
              <a:t>More Pfizer sites were added each week</a:t>
            </a:r>
          </a:p>
          <a:p>
            <a:r>
              <a:rPr lang="en-ZA" dirty="0"/>
              <a:t>The arrival of J&amp;J vaccines this week has added many more vaccination sites especially in the underserviced and rural areas such as Giyani, </a:t>
            </a:r>
            <a:r>
              <a:rPr lang="en-ZA" dirty="0" err="1"/>
              <a:t>Thaba</a:t>
            </a:r>
            <a:r>
              <a:rPr lang="en-ZA" dirty="0"/>
              <a:t> </a:t>
            </a:r>
            <a:r>
              <a:rPr lang="en-ZA" dirty="0" err="1"/>
              <a:t>Nchu</a:t>
            </a:r>
            <a:r>
              <a:rPr lang="en-ZA" dirty="0"/>
              <a:t>, Mamelodi and Khayelitsha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57174C-224C-4161-895F-07300512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402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1276-AB31-45E7-BFF3-4AB897E5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/>
              <a:t>South African Pharmacy Council </a:t>
            </a:r>
            <a:br>
              <a:rPr lang="en-ZA" sz="4000" b="1" dirty="0"/>
            </a:br>
            <a:r>
              <a:rPr lang="en-ZA" sz="4000" b="1" dirty="0"/>
              <a:t>Register of Pharmacies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4B805-934C-4F49-A32D-5C558F1610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4619" y="2244299"/>
          <a:ext cx="10058397" cy="3226653"/>
        </p:xfrm>
        <a:graphic>
          <a:graphicData uri="http://schemas.openxmlformats.org/drawingml/2006/table">
            <a:tbl>
              <a:tblPr/>
              <a:tblGrid>
                <a:gridCol w="3435790">
                  <a:extLst>
                    <a:ext uri="{9D8B030D-6E8A-4147-A177-3AD203B41FA5}">
                      <a16:colId xmlns:a16="http://schemas.microsoft.com/office/drawing/2014/main" val="2354380539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55170333"/>
                    </a:ext>
                  </a:extLst>
                </a:gridCol>
                <a:gridCol w="585080">
                  <a:extLst>
                    <a:ext uri="{9D8B030D-6E8A-4147-A177-3AD203B41FA5}">
                      <a16:colId xmlns:a16="http://schemas.microsoft.com/office/drawing/2014/main" val="1579514714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855788812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134247209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3196033448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2688667166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3619948340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3839585064"/>
                    </a:ext>
                  </a:extLst>
                </a:gridCol>
                <a:gridCol w="659771">
                  <a:extLst>
                    <a:ext uri="{9D8B030D-6E8A-4147-A177-3AD203B41FA5}">
                      <a16:colId xmlns:a16="http://schemas.microsoft.com/office/drawing/2014/main" val="2859929742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391761805"/>
                    </a:ext>
                  </a:extLst>
                </a:gridCol>
              </a:tblGrid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Sector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EC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FS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GP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KZN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LP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MP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NW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NC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WC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Total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15055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Academic Institution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9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925070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1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Community Pharmacy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317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164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1250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592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238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295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175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71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497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1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3599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73132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Consultant Pharmacy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5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6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444696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Institutional Private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17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114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61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14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18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6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48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311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25710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Institutional Public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104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50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73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101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38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45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40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28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133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612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96869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Manufacturing Pharmacy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187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9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5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251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932089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Wholesale Pharmacy Private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17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5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90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30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173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47629"/>
                  </a:ext>
                </a:extLst>
              </a:tr>
              <a:tr h="358517">
                <a:tc>
                  <a:txBody>
                    <a:bodyPr/>
                    <a:lstStyle/>
                    <a:p>
                      <a:pPr algn="l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Wholesale Pharmacy Public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2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2000" b="0" i="0" u="none" strike="noStrike" dirty="0">
                          <a:solidFill>
                            <a:srgbClr val="454545"/>
                          </a:solidFill>
                          <a:effectLst/>
                          <a:latin typeface="Open Sans" panose="020B0606030504020204" pitchFamily="34" charset="0"/>
                        </a:rPr>
                        <a:t>10</a:t>
                      </a:r>
                    </a:p>
                  </a:txBody>
                  <a:tcPr marL="7469" marR="7469" marT="7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1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11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Pharmacies and Doctors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3599 pharmacies includes corporate pharmacies also providing vaccinations</a:t>
            </a:r>
          </a:p>
          <a:p>
            <a:r>
              <a:rPr lang="en-ZA" dirty="0"/>
              <a:t>General practitioners waiting to come online many working together with pharmacy</a:t>
            </a:r>
          </a:p>
          <a:p>
            <a:r>
              <a:rPr lang="en-ZA" dirty="0"/>
              <a:t>Hospitals</a:t>
            </a:r>
          </a:p>
          <a:p>
            <a:r>
              <a:rPr lang="en-ZA" dirty="0"/>
              <a:t>Occupational health sites</a:t>
            </a:r>
          </a:p>
          <a:p>
            <a:r>
              <a:rPr lang="en-ZA" dirty="0"/>
              <a:t>Working towards 1000 000 shots every 3 days by the private sector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57174C-224C-4161-895F-07300512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40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3E2AADE-BA62-44CA-9FDB-50F558396E9A}"/>
              </a:ext>
            </a:extLst>
          </p:cNvPr>
          <p:cNvSpPr txBox="1"/>
          <p:nvPr/>
        </p:nvSpPr>
        <p:spPr>
          <a:xfrm>
            <a:off x="673901" y="1704924"/>
            <a:ext cx="4426757" cy="2020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Vaccinations in Pharmacy Clinics</a:t>
            </a:r>
          </a:p>
        </p:txBody>
      </p:sp>
      <p:sp>
        <p:nvSpPr>
          <p:cNvPr id="3082" name="Oval 7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New Hampshire faces its first test of vaccine confidence - NH Business  Review">
            <a:extLst>
              <a:ext uri="{FF2B5EF4-FFF2-40B4-BE49-F238E27FC236}">
                <a16:creationId xmlns:a16="http://schemas.microsoft.com/office/drawing/2014/main" id="{20CE9E81-D5C4-4C13-92BD-9996D3274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21480" b="-2"/>
          <a:stretch/>
        </p:blipFill>
        <p:spPr bwMode="auto">
          <a:xfrm>
            <a:off x="5769196" y="355609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Freeform: Shape 7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712BF-19EF-439E-AB07-C5DCAE1F7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14" b="12286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1BB7D-C179-4ACB-BE07-0C11334DF0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66" r="8397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As vaccine efforts ramp up, payers gear up to combat members&amp;#39; hesitancy |  FierceHealthcare">
            <a:extLst>
              <a:ext uri="{FF2B5EF4-FFF2-40B4-BE49-F238E27FC236}">
                <a16:creationId xmlns:a16="http://schemas.microsoft.com/office/drawing/2014/main" id="{BB2AEE3C-25E7-46F6-BF60-D687AE585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r="25410" b="1"/>
          <a:stretch/>
        </p:blipFill>
        <p:spPr bwMode="auto"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You Need to Know About Getting Vaccinated at a Pharmacy | Everyday  Health">
            <a:extLst>
              <a:ext uri="{FF2B5EF4-FFF2-40B4-BE49-F238E27FC236}">
                <a16:creationId xmlns:a16="http://schemas.microsoft.com/office/drawing/2014/main" id="{CBB4605B-F604-41B6-B99A-D984660F0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 r="-3" b="4561"/>
          <a:stretch/>
        </p:blipFill>
        <p:spPr bwMode="auto"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2A0CE1-65D8-4AF9-BFA6-E5691C8BD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2552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1FA0A-C454-4E6F-9CFA-E63EE64B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175" y="-1835150"/>
            <a:ext cx="10515600" cy="1325563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911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2745-7E52-411C-AE87-A8920B6E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E029-5F7B-43C5-B8C4-45BF9AEA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1607829"/>
            <a:ext cx="10515600" cy="4551378"/>
          </a:xfrm>
        </p:spPr>
        <p:txBody>
          <a:bodyPr>
            <a:normAutofit/>
          </a:bodyPr>
          <a:lstStyle/>
          <a:p>
            <a:r>
              <a:rPr lang="en-ZA" dirty="0"/>
              <a:t>The experience on the ground remains one of hope and positivity</a:t>
            </a:r>
          </a:p>
          <a:p>
            <a:r>
              <a:rPr lang="en-ZA" dirty="0"/>
              <a:t>Millions already vaccinated</a:t>
            </a:r>
          </a:p>
          <a:p>
            <a:r>
              <a:rPr lang="en-ZA" dirty="0"/>
              <a:t>35s and over registering and arriving with parents &amp; grandparents to be vaccinated</a:t>
            </a:r>
          </a:p>
          <a:p>
            <a:r>
              <a:rPr lang="en-ZA" dirty="0"/>
              <a:t>18s and over already phoning to book for 01 September 2021</a:t>
            </a:r>
          </a:p>
          <a:p>
            <a:r>
              <a:rPr lang="en-ZA" dirty="0"/>
              <a:t>Large supply of vaccines secured for the foreseeable future</a:t>
            </a:r>
          </a:p>
          <a:p>
            <a:r>
              <a:rPr lang="en-ZA" dirty="0"/>
              <a:t>Negotiation of smaller pack size delivery of vaccines allowing more pharmacies and GPs to join</a:t>
            </a:r>
          </a:p>
          <a:p>
            <a:r>
              <a:rPr lang="en-ZA" dirty="0"/>
              <a:t>Every vaccination has the potential </a:t>
            </a:r>
            <a:r>
              <a:rPr lang="en-ZA"/>
              <a:t>to save a life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894C4A-8B75-41D2-B097-9D5ADB6A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19840B-C03E-4FFB-A102-DE2D7FF71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264884" y="230188"/>
            <a:ext cx="2686053" cy="1242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49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" y="164780"/>
            <a:ext cx="2359356" cy="1664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2716" y="1713822"/>
            <a:ext cx="3181350" cy="4683125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>
                <a:latin typeface="+mn-lt"/>
              </a:rPr>
              <a:t>1230</a:t>
            </a:r>
            <a:br>
              <a:rPr lang="en-ZA" dirty="0">
                <a:latin typeface="+mn-lt"/>
              </a:rPr>
            </a:br>
            <a:r>
              <a:rPr lang="en-ZA" dirty="0">
                <a:latin typeface="+mn-lt"/>
              </a:rPr>
              <a:t>Independent Community Pharmacies</a:t>
            </a:r>
            <a:br>
              <a:rPr lang="en-ZA" dirty="0">
                <a:latin typeface="+mn-lt"/>
              </a:rPr>
            </a:br>
            <a:r>
              <a:rPr lang="en-ZA" dirty="0">
                <a:latin typeface="+mn-lt"/>
              </a:rPr>
              <a:t>across South Africa</a:t>
            </a:r>
            <a:br>
              <a:rPr lang="en-ZA" dirty="0"/>
            </a:br>
            <a:endParaRPr lang="en-Z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9433" y="1829132"/>
            <a:ext cx="29479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DA05145-243C-4D99-A7B6-7C9CC5F7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735" y="0"/>
            <a:ext cx="839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64" y="140886"/>
            <a:ext cx="7640828" cy="1938076"/>
          </a:xfrm>
        </p:spPr>
        <p:txBody>
          <a:bodyPr>
            <a:normAutofit/>
          </a:bodyPr>
          <a:lstStyle/>
          <a:p>
            <a:r>
              <a:rPr lang="en-ZA" sz="4000" dirty="0"/>
              <a:t>Vaccinations through pharmacy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674019"/>
            <a:ext cx="6205555" cy="446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With the arrival of the first vaccines in South Africa, pharmacists as the custodians of medicine and experts in cold chain management, were central to the vaccine supply chain.</a:t>
            </a:r>
          </a:p>
          <a:p>
            <a:pPr marL="0" indent="0">
              <a:buNone/>
            </a:pPr>
            <a:r>
              <a:rPr lang="en-US" sz="2400" dirty="0"/>
              <a:t>Pharmacies serving their local community joined the vaccination rollout programme in the largest public private partnership ever seen in SA.</a:t>
            </a:r>
          </a:p>
          <a:p>
            <a:pPr marL="0" indent="0">
              <a:buNone/>
            </a:pPr>
            <a:r>
              <a:rPr lang="en-US" sz="2400" dirty="0"/>
              <a:t>With their primary health clinics, pharmacists and nursing sisters are ideally positioned to offer COVID-19 vaccinations in a health setting.</a:t>
            </a:r>
          </a:p>
          <a:p>
            <a:endParaRPr lang="en-ZA" sz="1300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95419CB-0E83-476E-8922-39EAAFA6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D5D0FA-F535-461B-9CD9-366D7EFC7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59" r="11710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047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FEB8-0446-4139-9451-5FFF8C74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01" y="677198"/>
            <a:ext cx="5006336" cy="1325563"/>
          </a:xfrm>
        </p:spPr>
        <p:txBody>
          <a:bodyPr>
            <a:normAutofit/>
          </a:bodyPr>
          <a:lstStyle/>
          <a:p>
            <a:r>
              <a:rPr lang="en-ZA" sz="4100" dirty="0"/>
              <a:t>Ask Your Pharmacist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72666-5C27-41DE-B5CE-F19852F52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002761"/>
            <a:ext cx="5614307" cy="4521863"/>
          </a:xfrm>
        </p:spPr>
        <p:txBody>
          <a:bodyPr anchor="t">
            <a:normAutofit/>
          </a:bodyPr>
          <a:lstStyle/>
          <a:p>
            <a:r>
              <a:rPr lang="en-ZA" sz="2400" dirty="0"/>
              <a:t>Pharmacists are accessible health care professionals</a:t>
            </a:r>
          </a:p>
          <a:p>
            <a:r>
              <a:rPr lang="en-ZA" sz="2400" dirty="0"/>
              <a:t>Available long retails hours, after-hours and over weekends</a:t>
            </a:r>
          </a:p>
          <a:p>
            <a:r>
              <a:rPr lang="en-ZA" sz="2400" dirty="0"/>
              <a:t>Offer advice over any vaccine concerns, co-morbidity questions or worries over potential drug interactions</a:t>
            </a:r>
          </a:p>
          <a:p>
            <a:r>
              <a:rPr lang="en-ZA" sz="2400" dirty="0"/>
              <a:t>Pharmacies have remained open even through hard lockdown and put effective infection control measures in place to keep people safe</a:t>
            </a:r>
          </a:p>
          <a:p>
            <a:endParaRPr lang="en-ZA" sz="2000" dirty="0"/>
          </a:p>
          <a:p>
            <a:endParaRPr lang="en-Z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150E6-6DAF-4121-BD24-D433C5FE2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95" r="13795"/>
          <a:stretch/>
        </p:blipFill>
        <p:spPr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042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08" y="140886"/>
            <a:ext cx="7883868" cy="1938076"/>
          </a:xfrm>
        </p:spPr>
        <p:txBody>
          <a:bodyPr>
            <a:normAutofit/>
          </a:bodyPr>
          <a:lstStyle/>
          <a:p>
            <a:r>
              <a:rPr lang="en-ZA"/>
              <a:t>Vaccination Site Preparedness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70" y="1674019"/>
            <a:ext cx="9039225" cy="446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000" dirty="0"/>
              <a:t>The process to become a vaccination site is a complex process with numerous stops and checks;</a:t>
            </a:r>
          </a:p>
          <a:p>
            <a:r>
              <a:rPr lang="en-ZA" sz="2000" dirty="0"/>
              <a:t>Curation by the South African Pharmacy Council</a:t>
            </a:r>
          </a:p>
          <a:p>
            <a:r>
              <a:rPr lang="en-ZA" sz="2000" dirty="0"/>
              <a:t>Permit issued by National Department of Health</a:t>
            </a:r>
          </a:p>
          <a:p>
            <a:r>
              <a:rPr lang="en-ZA" sz="2000" dirty="0"/>
              <a:t>COVID-19 Vaccine training for vaccinators</a:t>
            </a:r>
          </a:p>
          <a:p>
            <a:r>
              <a:rPr lang="en-ZA" sz="2000" dirty="0"/>
              <a:t>Site readiness checks and registration of site on EVDS and SVS</a:t>
            </a:r>
          </a:p>
          <a:p>
            <a:r>
              <a:rPr lang="en-ZA" sz="2000" dirty="0"/>
              <a:t>Ordering of consumables </a:t>
            </a:r>
            <a:r>
              <a:rPr lang="en-ZA" sz="2000" dirty="0" err="1"/>
              <a:t>eg</a:t>
            </a:r>
            <a:r>
              <a:rPr lang="en-ZA" sz="2000" dirty="0"/>
              <a:t> syringes, needles, diluent</a:t>
            </a:r>
          </a:p>
          <a:p>
            <a:r>
              <a:rPr lang="en-ZA" sz="2000" dirty="0"/>
              <a:t>Safe disposal of used sharps, vials, medical waste</a:t>
            </a:r>
          </a:p>
          <a:p>
            <a:r>
              <a:rPr lang="en-ZA" sz="2000" dirty="0"/>
              <a:t>Implementation of strict infection control protocols</a:t>
            </a:r>
          </a:p>
          <a:p>
            <a:r>
              <a:rPr lang="en-ZA" sz="2000" dirty="0"/>
              <a:t>Ordering and cold chain management of vaccines</a:t>
            </a:r>
          </a:p>
          <a:p>
            <a:endParaRPr lang="en-ZA" sz="1300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95419CB-0E83-476E-8922-39EAAFA6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  <p:pic>
        <p:nvPicPr>
          <p:cNvPr id="1032" name="Picture 8" descr="COVID-19 Checklist to Get Ready | University of Utah Health">
            <a:extLst>
              <a:ext uri="{FF2B5EF4-FFF2-40B4-BE49-F238E27FC236}">
                <a16:creationId xmlns:a16="http://schemas.microsoft.com/office/drawing/2014/main" id="{BAEC5121-CFBC-4AEE-BBB8-5BFF2B35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63" y="2027871"/>
            <a:ext cx="4600052" cy="3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4CC87-D751-3441-8663-67F24FAF1D4E}"/>
              </a:ext>
            </a:extLst>
          </p:cNvPr>
          <p:cNvSpPr txBox="1"/>
          <p:nvPr/>
        </p:nvSpPr>
        <p:spPr>
          <a:xfrm>
            <a:off x="732770" y="5641664"/>
            <a:ext cx="919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Intended to ensure a safe vaccination environment for you the public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00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Processing vaccinations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46322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ZA" sz="2400" dirty="0"/>
              <a:t>Vaccinators and administrators checked and then registered on EVDS</a:t>
            </a:r>
          </a:p>
          <a:p>
            <a:pPr>
              <a:lnSpc>
                <a:spcPct val="100000"/>
              </a:lnSpc>
            </a:pPr>
            <a:r>
              <a:rPr lang="en-ZA" sz="2400" dirty="0"/>
              <a:t>Stock is received, cold chain checked and stock put directly into freezers or fridges and uploaded into the SVS to monitor usage &amp; stock levels</a:t>
            </a:r>
          </a:p>
          <a:p>
            <a:pPr>
              <a:lnSpc>
                <a:spcPct val="100000"/>
              </a:lnSpc>
            </a:pPr>
            <a:r>
              <a:rPr lang="en-ZA" sz="2400" dirty="0"/>
              <a:t>Fridges have 24 hour monitoring devices and temperatures are checked and recorded twice daily</a:t>
            </a:r>
          </a:p>
          <a:p>
            <a:pPr>
              <a:lnSpc>
                <a:spcPct val="100000"/>
              </a:lnSpc>
            </a:pPr>
            <a:r>
              <a:rPr lang="en-ZA" sz="2400" dirty="0"/>
              <a:t>Once defrosted vaccines cannot be refrozen and they must be used within the efficacious time frame</a:t>
            </a:r>
          </a:p>
          <a:p>
            <a:pPr>
              <a:lnSpc>
                <a:spcPct val="100000"/>
              </a:lnSpc>
            </a:pPr>
            <a:r>
              <a:rPr lang="en-ZA" sz="2400" dirty="0"/>
              <a:t>Day of vaccination, vials are brought to room temperature, any reconstitution is done and vials are monitored and used within new time frames</a:t>
            </a:r>
          </a:p>
          <a:p>
            <a:pPr>
              <a:lnSpc>
                <a:spcPct val="100000"/>
              </a:lnSpc>
            </a:pPr>
            <a:r>
              <a:rPr lang="en-ZA" sz="2400" dirty="0"/>
              <a:t>Every step is monitored and recorded to ensure vaccines are not compromised and are effective at time of vaccination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57174C-224C-4161-895F-07300512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7476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Taking Vaccines to the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Outreach services from pharmacies are being offered to cover;</a:t>
            </a:r>
          </a:p>
          <a:p>
            <a:r>
              <a:rPr lang="en-ZA" dirty="0"/>
              <a:t>Retirement villages</a:t>
            </a:r>
          </a:p>
          <a:p>
            <a:r>
              <a:rPr lang="en-ZA" dirty="0"/>
              <a:t>Old age homes</a:t>
            </a:r>
          </a:p>
          <a:p>
            <a:r>
              <a:rPr lang="en-ZA" dirty="0"/>
              <a:t>Mines</a:t>
            </a:r>
          </a:p>
          <a:p>
            <a:r>
              <a:rPr lang="en-ZA" dirty="0"/>
              <a:t>Factories</a:t>
            </a:r>
          </a:p>
          <a:p>
            <a:r>
              <a:rPr lang="en-ZA" dirty="0"/>
              <a:t>Work places and businesses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57174C-224C-4161-895F-07300512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8415A-4118-48B3-A746-EC3BFEDB6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52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523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Equitable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Pharmacy vaccinations sites accept eligible people;</a:t>
            </a:r>
          </a:p>
          <a:p>
            <a:r>
              <a:rPr lang="en-ZA" dirty="0"/>
              <a:t>Who have scheduled vaccination appointments from EVDS</a:t>
            </a:r>
          </a:p>
          <a:p>
            <a:r>
              <a:rPr lang="en-ZA" dirty="0"/>
              <a:t>appointments booked by phone, email or </a:t>
            </a:r>
            <a:r>
              <a:rPr lang="en-ZA" dirty="0" err="1"/>
              <a:t>whatsapp</a:t>
            </a:r>
            <a:endParaRPr lang="en-ZA" dirty="0"/>
          </a:p>
          <a:p>
            <a:r>
              <a:rPr lang="en-ZA" dirty="0"/>
              <a:t>walk-ins (vaccine and slots permitting)</a:t>
            </a:r>
          </a:p>
          <a:p>
            <a:r>
              <a:rPr lang="en-ZA" dirty="0"/>
              <a:t>both insured and uninsured </a:t>
            </a:r>
          </a:p>
          <a:p>
            <a:r>
              <a:rPr lang="en-ZA" dirty="0"/>
              <a:t>with SA ID documents or passports</a:t>
            </a:r>
          </a:p>
          <a:p>
            <a:r>
              <a:rPr lang="en-ZA" dirty="0"/>
              <a:t>at no cost to the person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57174C-224C-4161-895F-07300512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  <p:pic>
        <p:nvPicPr>
          <p:cNvPr id="5" name="Picture 4" descr="New Hampshire faces its first test of vaccine confidence - NH Business  Review">
            <a:extLst>
              <a:ext uri="{FF2B5EF4-FFF2-40B4-BE49-F238E27FC236}">
                <a16:creationId xmlns:a16="http://schemas.microsoft.com/office/drawing/2014/main" id="{5E542117-FB01-4ECF-AE4B-84644FE79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r="21480" b="-2"/>
          <a:stretch/>
        </p:blipFill>
        <p:spPr bwMode="auto">
          <a:xfrm>
            <a:off x="8036145" y="3572193"/>
            <a:ext cx="2739707" cy="2739707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4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3AA2-51A3-4B3B-83C6-4526D0A7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Vaccination Site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2E42-AB0C-4675-BE17-4F0A29B3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Total Number of sites currently vaccinating : 324</a:t>
            </a:r>
          </a:p>
          <a:p>
            <a:r>
              <a:rPr lang="en-ZA" dirty="0"/>
              <a:t>Average vaccinations per site per day: 99</a:t>
            </a:r>
          </a:p>
          <a:p>
            <a:r>
              <a:rPr lang="en-ZA" dirty="0"/>
              <a:t>Total sites with permits &amp; ready to vaccinate: 588</a:t>
            </a:r>
          </a:p>
          <a:p>
            <a:r>
              <a:rPr lang="en-ZA" dirty="0"/>
              <a:t>Sites in pipeline: 264</a:t>
            </a:r>
          </a:p>
          <a:p>
            <a:r>
              <a:rPr lang="en-ZA" dirty="0"/>
              <a:t>Percentage of sites ready or vaccinating: 55%</a:t>
            </a:r>
          </a:p>
          <a:p>
            <a:r>
              <a:rPr lang="en-ZA" dirty="0"/>
              <a:t>Current site capacity  &gt;30 000 per day</a:t>
            </a:r>
          </a:p>
          <a:p>
            <a:r>
              <a:rPr lang="en-ZA" dirty="0"/>
              <a:t>Full site capacity if all sites online about 50 000 vaccinations daily</a:t>
            </a:r>
          </a:p>
          <a:p>
            <a:r>
              <a:rPr lang="en-ZA" dirty="0"/>
              <a:t>1000 000 vaccinations per month</a:t>
            </a:r>
          </a:p>
          <a:p>
            <a:endParaRPr lang="en-ZA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B57174C-224C-4161-895F-073005122A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-1" b="21112"/>
          <a:stretch/>
        </p:blipFill>
        <p:spPr>
          <a:xfrm>
            <a:off x="9112484" y="230188"/>
            <a:ext cx="2686053" cy="124270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3651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