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9"/>
  </p:notesMasterIdLst>
  <p:sldIdLst>
    <p:sldId id="256" r:id="rId5"/>
    <p:sldId id="797" r:id="rId6"/>
    <p:sldId id="804" r:id="rId7"/>
    <p:sldId id="806" r:id="rId8"/>
    <p:sldId id="821" r:id="rId9"/>
    <p:sldId id="358" r:id="rId10"/>
    <p:sldId id="362" r:id="rId11"/>
    <p:sldId id="809" r:id="rId12"/>
    <p:sldId id="812" r:id="rId13"/>
    <p:sldId id="819" r:id="rId14"/>
    <p:sldId id="816" r:id="rId15"/>
    <p:sldId id="795" r:id="rId16"/>
    <p:sldId id="820" r:id="rId17"/>
    <p:sldId id="8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yron Frankish" initials="BF" lastIdx="1" clrIdx="0">
    <p:extLst>
      <p:ext uri="{19B8F6BF-5375-455C-9EA6-DF929625EA0E}">
        <p15:presenceInfo xmlns:p15="http://schemas.microsoft.com/office/powerpoint/2012/main" userId="Byron Frankish" providerId="None"/>
      </p:ext>
    </p:extLst>
  </p:cmAuthor>
  <p:cmAuthor id="2" name="Naadiya Nadasen" initials="NN" lastIdx="2" clrIdx="1">
    <p:extLst>
      <p:ext uri="{19B8F6BF-5375-455C-9EA6-DF929625EA0E}">
        <p15:presenceInfo xmlns:p15="http://schemas.microsoft.com/office/powerpoint/2012/main" userId="S::naadiya@apexenviro.co.za::e3d3aa7b-b4a7-4399-89f5-d22a3f8014db" providerId="AD"/>
      </p:ext>
    </p:extLst>
  </p:cmAuthor>
  <p:cmAuthor id="3" name="Sean  Chester" initials="SC" lastIdx="1" clrIdx="2">
    <p:extLst>
      <p:ext uri="{19B8F6BF-5375-455C-9EA6-DF929625EA0E}">
        <p15:presenceInfo xmlns:p15="http://schemas.microsoft.com/office/powerpoint/2012/main" userId="Sean  Ches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745"/>
    <a:srgbClr val="258EED"/>
    <a:srgbClr val="F71B79"/>
    <a:srgbClr val="D7B443"/>
    <a:srgbClr val="BE9437"/>
    <a:srgbClr val="CDAB40"/>
    <a:srgbClr val="E1BB45"/>
    <a:srgbClr val="E9C444"/>
    <a:srgbClr val="F9CF46"/>
    <a:srgbClr val="F7C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0834" autoAdjust="0"/>
  </p:normalViewPr>
  <p:slideViewPr>
    <p:cSldViewPr snapToGrid="0">
      <p:cViewPr varScale="1">
        <p:scale>
          <a:sx n="63" d="100"/>
          <a:sy n="63" d="100"/>
        </p:scale>
        <p:origin x="4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08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486D6-8713-43B2-A83E-C78048307BFF}" type="datetimeFigureOut">
              <a:rPr lang="en-ZA" smtClean="0"/>
              <a:t>2021/07/02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8AE54-6995-46BF-9025-74C75CC38B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605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AE54-6995-46BF-9025-74C75CC38B58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824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AE54-6995-46BF-9025-74C75CC38B58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288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AE54-6995-46BF-9025-74C75CC38B58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624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AE54-6995-46BF-9025-74C75CC38B58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104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AE54-6995-46BF-9025-74C75CC38B58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070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AE54-6995-46BF-9025-74C75CC38B58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06315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AE54-6995-46BF-9025-74C75CC38B58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7120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AE54-6995-46BF-9025-74C75CC38B58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005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8AE54-6995-46BF-9025-74C75CC38B58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786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FE8A-7542-451C-9DA6-0126AD8CC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E9F8F-0DAD-4A0A-B300-652A847F3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6FA1D-40C0-4E13-B179-5CB7BB1C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774B-B2E5-455C-A5C7-79CF29DB2D0A}" type="datetimeFigureOut">
              <a:rPr lang="en-ZA" smtClean="0"/>
              <a:t>2021/07/02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7C25A-514B-4E42-9ED9-E4F5074F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AC32B-E02F-4A39-A670-45CF3C01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B76-0EC9-4BB8-929B-65489A328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496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421B3-C24A-488B-8E59-84EB4268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4177A-BD46-40BB-A4F9-78DCF1919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377D4-EA06-4ACD-8C7A-CED2E7BD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774B-B2E5-455C-A5C7-79CF29DB2D0A}" type="datetimeFigureOut">
              <a:rPr lang="en-ZA" smtClean="0"/>
              <a:t>2021/07/02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B797-5283-4904-A585-8DD2858A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6BB51-BFEA-4204-8591-0F8DBD7D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B76-0EC9-4BB8-929B-65489A328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855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09E456-3164-4E12-96EB-C13AAB53C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D253B-63B2-470A-B446-BC61BD1B0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56574-BB10-47AE-BEF4-CA0872D2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774B-B2E5-455C-A5C7-79CF29DB2D0A}" type="datetimeFigureOut">
              <a:rPr lang="en-ZA" smtClean="0"/>
              <a:t>2021/07/02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9224-9CB2-492C-9697-DE144CD0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18339-FD3A-412D-908D-FE8FBD1B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B76-0EC9-4BB8-929B-65489A328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847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515D-355D-4954-A3AB-E2ADD9EA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3FA67-675F-4840-A719-7935815A1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C7316-DA68-4EEE-A5CC-A321958F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774B-B2E5-455C-A5C7-79CF29DB2D0A}" type="datetimeFigureOut">
              <a:rPr lang="en-ZA" smtClean="0"/>
              <a:t>2021/07/02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4BD3-BCC6-47C4-A801-F8A4CD3D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99DA8-5C68-4BE4-93BF-14F98312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B76-0EC9-4BB8-929B-65489A328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287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60B11-D71D-4216-84B9-52CAD73A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BEBB7-ED6B-4D47-B4FD-56FDBA9E6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06F86-EE74-47A8-87CA-3FD8D53B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774B-B2E5-455C-A5C7-79CF29DB2D0A}" type="datetimeFigureOut">
              <a:rPr lang="en-ZA" smtClean="0"/>
              <a:t>2021/07/02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05D39-519B-45CF-94BA-7C2D8C91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E3E40-F61E-464F-951A-F4D0862F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B76-0EC9-4BB8-929B-65489A328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974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612C-04DA-408E-8B38-37DAF756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98C52-7909-4A69-B99F-EAAA6BAF1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AD09E-9229-4AA7-951E-626535E98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AAF95-4CBF-4661-9720-00EA7D8F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774B-B2E5-455C-A5C7-79CF29DB2D0A}" type="datetimeFigureOut">
              <a:rPr lang="en-ZA" smtClean="0"/>
              <a:t>2021/07/02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7CA39-5EEC-42B6-8497-96607380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231E8-FA9E-4D52-B879-94CB1D7F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B76-0EC9-4BB8-929B-65489A328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542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EB80-1857-420D-BF0B-E5BE73CE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79EC0-78C6-4A36-ABDD-C758639C4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95AFA-6FCE-4009-9D74-F8EC4C526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2C490-40EB-48A3-85B3-F7E1287FB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03072-76D6-497D-85EC-4FD4A7AC2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9EA22-53E6-4DB4-8937-54363F2C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774B-B2E5-455C-A5C7-79CF29DB2D0A}" type="datetimeFigureOut">
              <a:rPr lang="en-ZA" smtClean="0"/>
              <a:t>2021/07/02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3B973-C0F1-4E32-9521-3B877C88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EFC79-70D8-41CA-9C2C-DE05E6CF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B76-0EC9-4BB8-929B-65489A328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327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324D-318C-4C34-A5D0-B41CEB03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F7395-A709-4C31-834E-F38C673E0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774B-B2E5-455C-A5C7-79CF29DB2D0A}" type="datetimeFigureOut">
              <a:rPr lang="en-ZA" smtClean="0"/>
              <a:t>2021/07/02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2D670-66D8-42F4-AA9D-471330F9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C02C4-F7D2-40DF-AE1C-C231F318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B76-0EC9-4BB8-929B-65489A328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174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CB0EE-E7D3-4004-B673-58839EA7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774B-B2E5-455C-A5C7-79CF29DB2D0A}" type="datetimeFigureOut">
              <a:rPr lang="en-ZA" smtClean="0"/>
              <a:t>2021/07/02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B87B5-51A6-49A8-9AF3-4FB836B1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9F37A-6DA8-4E9E-B57B-DF7FA255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B76-0EC9-4BB8-929B-65489A328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42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F2F38-D520-4BE9-AA0F-17722D8D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1BD7F-F9B9-4B15-8630-E04AFB19A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54600-0BE7-46E7-8378-4C44D9C9A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03FF5-DE2C-4EF3-A583-6094CE15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774B-B2E5-455C-A5C7-79CF29DB2D0A}" type="datetimeFigureOut">
              <a:rPr lang="en-ZA" smtClean="0"/>
              <a:t>2021/07/02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B3221-6273-4E06-B3EE-A8A3AD13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B112-DBB1-4859-9D64-2B394233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B76-0EC9-4BB8-929B-65489A328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177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F7D4-7BC1-477D-A892-2BF429BA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4D5879-48DC-45A4-9772-16280B659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83ED8-D9BB-418F-8888-C7741FA09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68795-0244-47DC-91E8-99736424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774B-B2E5-455C-A5C7-79CF29DB2D0A}" type="datetimeFigureOut">
              <a:rPr lang="en-ZA" smtClean="0"/>
              <a:t>2021/07/02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F9372-FE9C-4E0B-A860-80C9A551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F42BE-9F47-4CE8-8AF5-B2D57459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9B76-0EC9-4BB8-929B-65489A328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268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AF23FD-5603-4E74-810A-FCCEE2B6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45073-D6BC-4775-8801-E61FFE228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C6DB6-9D38-4D17-836C-3D6A7DF08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2774B-B2E5-455C-A5C7-79CF29DB2D0A}" type="datetimeFigureOut">
              <a:rPr lang="en-ZA" smtClean="0"/>
              <a:t>2021/07/02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2189E-2BE3-4031-9E80-BD9307C2A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E6DB2-F2B5-4A88-804B-77FC354F4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09B76-0EC9-4BB8-929B-65489A3285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437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mailto:info@greenflagassociation.com" TargetMode="External"/><Relationship Id="rId4" Type="http://schemas.openxmlformats.org/officeDocument/2006/relationships/hyperlink" Target="http://www.greenflagassociation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greenflagassociation.com" TargetMode="External"/><Relationship Id="rId4" Type="http://schemas.openxmlformats.org/officeDocument/2006/relationships/hyperlink" Target="http://www.greenflagassociation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flagassociation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info@greenflagassociation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flagassociation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info@greenflagassociation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flagassociation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info@greenflagassociation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info@greenflagassociation.com" TargetMode="External"/><Relationship Id="rId4" Type="http://schemas.openxmlformats.org/officeDocument/2006/relationships/hyperlink" Target="http://www.greenflagassociation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flagassociation.com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hyperlink" Target="mailto:info@greenflagassociatio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13670E0-1FE9-43AE-A108-39C8445EF913}"/>
              </a:ext>
            </a:extLst>
          </p:cNvPr>
          <p:cNvSpPr/>
          <p:nvPr/>
        </p:nvSpPr>
        <p:spPr>
          <a:xfrm flipH="1">
            <a:off x="6333633" y="28497"/>
            <a:ext cx="6096000" cy="6858000"/>
          </a:xfrm>
          <a:prstGeom prst="triangle">
            <a:avLst>
              <a:gd name="adj" fmla="val 0"/>
            </a:avLst>
          </a:prstGeom>
          <a:pattFill prst="weave">
            <a:fgClr>
              <a:schemeClr val="accent3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A63F61B-BB4F-49F9-9AD2-6D9C4CA595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triangle">
            <a:avLst>
              <a:gd name="adj" fmla="val 0"/>
            </a:avLst>
          </a:prstGeom>
          <a:pattFill prst="weave">
            <a:fgClr>
              <a:schemeClr val="accent3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B631F8-D0B9-44F4-A2C5-72F2C0443506}"/>
              </a:ext>
            </a:extLst>
          </p:cNvPr>
          <p:cNvSpPr/>
          <p:nvPr/>
        </p:nvSpPr>
        <p:spPr>
          <a:xfrm>
            <a:off x="-1" y="3007542"/>
            <a:ext cx="12301669" cy="1698775"/>
          </a:xfrm>
          <a:prstGeom prst="rect">
            <a:avLst/>
          </a:prstGeom>
          <a:solidFill>
            <a:srgbClr val="14213D"/>
          </a:solidFill>
          <a:ln>
            <a:solidFill>
              <a:srgbClr val="1421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F34CB47E-A647-4BB9-813C-15A5D23D3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875" y="3529201"/>
            <a:ext cx="10453035" cy="64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ZA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Super Spreading Events and Solutions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A6B01-277E-454C-971B-6FD561215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59399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D6F65D-54A5-4420-9A21-BA065BF7C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63971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870A74-86E4-43C0-92B6-CDB276CFB9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36" y="1097351"/>
            <a:ext cx="5249314" cy="1198193"/>
          </a:xfrm>
          <a:prstGeom prst="rect">
            <a:avLst/>
          </a:prstGeom>
        </p:spPr>
      </p:pic>
      <p:pic>
        <p:nvPicPr>
          <p:cNvPr id="3073" name="Picture 4">
            <a:extLst>
              <a:ext uri="{FF2B5EF4-FFF2-40B4-BE49-F238E27FC236}">
                <a16:creationId xmlns:a16="http://schemas.microsoft.com/office/drawing/2014/main" id="{86938D7C-9226-4055-BA49-84B3C06AB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4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525331B-FF77-4359-B682-C4AEDFA958D8}"/>
              </a:ext>
            </a:extLst>
          </p:cNvPr>
          <p:cNvSpPr txBox="1"/>
          <p:nvPr/>
        </p:nvSpPr>
        <p:spPr>
          <a:xfrm>
            <a:off x="335037" y="-68836"/>
            <a:ext cx="1185696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ZA" dirty="0">
              <a:latin typeface="Roboto" panose="02000000000000000000" pitchFamily="2" charset="0"/>
            </a:endParaRPr>
          </a:p>
          <a:p>
            <a:r>
              <a:rPr lang="en-ZA" sz="2800" dirty="0"/>
              <a:t>20 July 2021: Despite overwhelming evidence, messaging remains the key failure of government, associations, banks and corporates  </a:t>
            </a:r>
            <a:endParaRPr lang="en-ZA" dirty="0">
              <a:solidFill>
                <a:srgbClr val="7E7E7E"/>
              </a:solidFill>
              <a:latin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44D5C-793E-490B-91AB-8FFB49116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03" y="1550817"/>
            <a:ext cx="5829300" cy="4410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E343AF-055E-4F73-BD97-3479C68E208B}"/>
              </a:ext>
            </a:extLst>
          </p:cNvPr>
          <p:cNvSpPr txBox="1"/>
          <p:nvPr/>
        </p:nvSpPr>
        <p:spPr>
          <a:xfrm>
            <a:off x="6100198" y="4407272"/>
            <a:ext cx="176868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ZA" sz="12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www.greenflagassociation.com</a:t>
            </a:r>
            <a:endParaRPr lang="en-ZA" sz="1200" b="1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r>
              <a:rPr lang="en-ZA" sz="1200" b="1" dirty="0">
                <a:solidFill>
                  <a:schemeClr val="bg1"/>
                </a:solidFill>
                <a:latin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info@greenflagassociation.com</a:t>
            </a:r>
            <a:endParaRPr lang="en-ZA" sz="1200" b="1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EC943E-6FBE-4C87-9837-B0EC5CA85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542" y="1550817"/>
            <a:ext cx="4365167" cy="49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6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DA6B01-277E-454C-971B-6FD561215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59399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D6F65D-54A5-4420-9A21-BA065BF7C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63971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16D34991-BAA3-4807-B01D-AAEEC943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6928" cy="681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861C38-1DCB-4AAE-B05D-E0E86F7E7E1D}"/>
              </a:ext>
            </a:extLst>
          </p:cNvPr>
          <p:cNvSpPr txBox="1"/>
          <p:nvPr/>
        </p:nvSpPr>
        <p:spPr>
          <a:xfrm>
            <a:off x="6601764" y="1395873"/>
            <a:ext cx="4272714" cy="33547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ZA" dirty="0">
              <a:solidFill>
                <a:srgbClr val="7E7E7E"/>
              </a:solidFill>
              <a:latin typeface="Roboto" panose="02000000000000000000" pitchFamily="2" charset="0"/>
            </a:endParaRPr>
          </a:p>
          <a:p>
            <a:r>
              <a:rPr lang="en-ZA" b="1" i="0" dirty="0">
                <a:solidFill>
                  <a:srgbClr val="7E7E7E"/>
                </a:solidFill>
                <a:effectLst/>
                <a:latin typeface="Roboto" panose="02000000000000000000" pitchFamily="2" charset="0"/>
              </a:rPr>
              <a:t>Challenge # 1: </a:t>
            </a:r>
          </a:p>
          <a:p>
            <a:endParaRPr lang="en-ZA" b="1" dirty="0">
              <a:solidFill>
                <a:srgbClr val="7E7E7E"/>
              </a:solidFill>
              <a:latin typeface="Roboto" panose="02000000000000000000" pitchFamily="2" charset="0"/>
            </a:endParaRPr>
          </a:p>
          <a:p>
            <a:r>
              <a:rPr lang="en-ZA" b="1" dirty="0">
                <a:solidFill>
                  <a:srgbClr val="7E7E7E"/>
                </a:solidFill>
                <a:latin typeface="Roboto" panose="02000000000000000000" pitchFamily="2" charset="0"/>
              </a:rPr>
              <a:t>Resolve your areas of DIRECT Influence </a:t>
            </a:r>
          </a:p>
          <a:p>
            <a:endParaRPr lang="en-ZA" b="1" dirty="0">
              <a:solidFill>
                <a:srgbClr val="7E7E7E"/>
              </a:solidFill>
              <a:latin typeface="Roboto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ZA" b="1" i="0" dirty="0">
                <a:solidFill>
                  <a:srgbClr val="7E7E7E"/>
                </a:solidFill>
                <a:effectLst/>
                <a:latin typeface="Roboto" panose="02000000000000000000" pitchFamily="2" charset="0"/>
              </a:rPr>
              <a:t>Get the messaging right!</a:t>
            </a:r>
          </a:p>
          <a:p>
            <a:pPr marL="285750" indent="-285750">
              <a:buFontTx/>
              <a:buChar char="-"/>
            </a:pPr>
            <a:r>
              <a:rPr lang="en-ZA" b="1" dirty="0">
                <a:solidFill>
                  <a:srgbClr val="7E7E7E"/>
                </a:solidFill>
                <a:latin typeface="Roboto" panose="02000000000000000000" pitchFamily="2" charset="0"/>
              </a:rPr>
              <a:t>Know your ventilations rates</a:t>
            </a:r>
          </a:p>
          <a:p>
            <a:pPr marL="285750" indent="-285750">
              <a:buFontTx/>
              <a:buChar char="-"/>
            </a:pPr>
            <a:r>
              <a:rPr lang="en-ZA" b="1" dirty="0">
                <a:solidFill>
                  <a:srgbClr val="7E7E7E"/>
                </a:solidFill>
                <a:latin typeface="Roboto" panose="02000000000000000000" pitchFamily="2" charset="0"/>
              </a:rPr>
              <a:t>Join the GreenFlag Association (Collaboration + Certification)</a:t>
            </a:r>
          </a:p>
          <a:p>
            <a:pPr marL="285750" indent="-285750">
              <a:buFontTx/>
              <a:buChar char="-"/>
            </a:pPr>
            <a:endParaRPr lang="en-ZA" b="1" dirty="0">
              <a:solidFill>
                <a:srgbClr val="7E7E7E"/>
              </a:solidFill>
              <a:latin typeface="Roboto" panose="02000000000000000000" pitchFamily="2" charset="0"/>
            </a:endParaRPr>
          </a:p>
          <a:p>
            <a:pPr marL="285750" indent="-285750">
              <a:buFontTx/>
              <a:buChar char="-"/>
            </a:pPr>
            <a:endParaRPr lang="en-ZA" b="1" i="0" dirty="0">
              <a:solidFill>
                <a:srgbClr val="7E7E7E"/>
              </a:solidFill>
              <a:effectLst/>
              <a:latin typeface="Roboto" panose="02000000000000000000" pitchFamily="2" charset="0"/>
            </a:endParaRPr>
          </a:p>
          <a:p>
            <a:endParaRPr lang="en-ZA" sz="1400" b="1" i="0" dirty="0">
              <a:solidFill>
                <a:srgbClr val="7E7E7E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F3C30C-D45D-41BF-8494-C75519EF2D59}"/>
              </a:ext>
            </a:extLst>
          </p:cNvPr>
          <p:cNvSpPr txBox="1"/>
          <p:nvPr/>
        </p:nvSpPr>
        <p:spPr>
          <a:xfrm>
            <a:off x="9708728" y="6351786"/>
            <a:ext cx="2615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b="1" i="0" dirty="0">
                <a:solidFill>
                  <a:srgbClr val="7E7E7E"/>
                </a:solidFill>
                <a:effectLst/>
                <a:latin typeface="Roboto" panose="02000000000000000000" pitchFamily="2" charset="0"/>
                <a:hlinkClick r:id="rId4"/>
              </a:rPr>
              <a:t>www.greenflagassociation.com</a:t>
            </a:r>
            <a:endParaRPr lang="en-ZA" sz="1200" b="1" i="0" dirty="0">
              <a:solidFill>
                <a:srgbClr val="7E7E7E"/>
              </a:solidFill>
              <a:effectLst/>
              <a:latin typeface="Roboto" panose="02000000000000000000" pitchFamily="2" charset="0"/>
            </a:endParaRPr>
          </a:p>
          <a:p>
            <a:r>
              <a:rPr lang="en-ZA" sz="1200" b="1" dirty="0">
                <a:solidFill>
                  <a:srgbClr val="7E7E7E"/>
                </a:solidFill>
                <a:latin typeface="Roboto" panose="02000000000000000000" pitchFamily="2" charset="0"/>
                <a:hlinkClick r:id="rId5"/>
              </a:rPr>
              <a:t>info@greenflagassociation.com</a:t>
            </a:r>
            <a:endParaRPr lang="en-ZA" sz="1200" b="1" dirty="0">
              <a:solidFill>
                <a:srgbClr val="7E7E7E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9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FB1D66A-407D-4D97-AF86-51CC26FA2A97}"/>
              </a:ext>
            </a:extLst>
          </p:cNvPr>
          <p:cNvSpPr txBox="1"/>
          <p:nvPr/>
        </p:nvSpPr>
        <p:spPr>
          <a:xfrm>
            <a:off x="984778" y="759729"/>
            <a:ext cx="930222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</a:rPr>
              <a:t>The GreenFlag Association Continuous Monitoring Platform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DF42D-11C4-4874-865C-3AB067243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5" y="1359016"/>
            <a:ext cx="12188951" cy="54930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3B66BD8-6250-40B4-AF1F-43281548A737}"/>
              </a:ext>
            </a:extLst>
          </p:cNvPr>
          <p:cNvSpPr txBox="1"/>
          <p:nvPr/>
        </p:nvSpPr>
        <p:spPr>
          <a:xfrm>
            <a:off x="9358948" y="2327882"/>
            <a:ext cx="2703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rgbClr val="00B050"/>
                </a:solidFill>
              </a:rPr>
              <a:t>Continuous Monitoring allows for dynamic real-time risk management of occupied spaces</a:t>
            </a:r>
            <a:endParaRPr lang="en-ZA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2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DA6B01-277E-454C-971B-6FD561215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59399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D6F65D-54A5-4420-9A21-BA065BF7C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643607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61C38-1DCB-4AAE-B05D-E0E86F7E7E1D}"/>
              </a:ext>
            </a:extLst>
          </p:cNvPr>
          <p:cNvSpPr txBox="1"/>
          <p:nvPr/>
        </p:nvSpPr>
        <p:spPr>
          <a:xfrm>
            <a:off x="7148051" y="176328"/>
            <a:ext cx="504394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ZA" dirty="0">
              <a:solidFill>
                <a:srgbClr val="7E7E7E"/>
              </a:solidFill>
              <a:latin typeface="Roboto" panose="02000000000000000000" pitchFamily="2" charset="0"/>
            </a:endParaRPr>
          </a:p>
          <a:p>
            <a:r>
              <a:rPr lang="en-ZA" sz="2400" b="1" i="0" dirty="0">
                <a:solidFill>
                  <a:srgbClr val="7E7E7E"/>
                </a:solidFill>
                <a:effectLst/>
                <a:latin typeface="Roboto" panose="02000000000000000000" pitchFamily="2" charset="0"/>
              </a:rPr>
              <a:t>Challenge # 2:</a:t>
            </a:r>
          </a:p>
          <a:p>
            <a:endParaRPr lang="en-ZA" sz="2400" dirty="0">
              <a:solidFill>
                <a:srgbClr val="7E7E7E"/>
              </a:solidFill>
              <a:latin typeface="Roboto" panose="02000000000000000000" pitchFamily="2" charset="0"/>
            </a:endParaRPr>
          </a:p>
          <a:p>
            <a:r>
              <a:rPr lang="en-ZA" sz="2400" dirty="0">
                <a:solidFill>
                  <a:srgbClr val="7E7E7E"/>
                </a:solidFill>
                <a:latin typeface="Roboto" panose="02000000000000000000" pitchFamily="2" charset="0"/>
              </a:rPr>
              <a:t>Make a commitment to influence policy at the highest level</a:t>
            </a:r>
          </a:p>
          <a:p>
            <a:pPr marL="342900" indent="-342900">
              <a:buFontTx/>
              <a:buChar char="-"/>
            </a:pPr>
            <a:r>
              <a:rPr lang="en-ZA" sz="2400" dirty="0">
                <a:solidFill>
                  <a:srgbClr val="7E7E7E"/>
                </a:solidFill>
                <a:latin typeface="Roboto" panose="02000000000000000000" pitchFamily="2" charset="0"/>
              </a:rPr>
              <a:t>President Ramaphosa to intervene? </a:t>
            </a:r>
          </a:p>
          <a:p>
            <a:pPr marL="342900" indent="-342900">
              <a:buFontTx/>
              <a:buChar char="-"/>
            </a:pPr>
            <a:r>
              <a:rPr lang="en-ZA" sz="2400" dirty="0">
                <a:solidFill>
                  <a:srgbClr val="7E7E7E"/>
                </a:solidFill>
                <a:latin typeface="Roboto" panose="02000000000000000000" pitchFamily="2" charset="0"/>
              </a:rPr>
              <a:t>Metro police involvement?</a:t>
            </a:r>
          </a:p>
          <a:p>
            <a:pPr marL="342900" indent="-342900">
              <a:buFontTx/>
              <a:buChar char="-"/>
            </a:pPr>
            <a:r>
              <a:rPr lang="en-ZA" sz="2400" dirty="0">
                <a:solidFill>
                  <a:srgbClr val="7E7E7E"/>
                </a:solidFill>
                <a:latin typeface="Roboto" panose="02000000000000000000" pitchFamily="2" charset="0"/>
              </a:rPr>
              <a:t>Media Solidarity initiative-  all the media push the revised messaging until after lockdown 4</a:t>
            </a:r>
          </a:p>
          <a:p>
            <a:endParaRPr lang="en-ZA" sz="2400" dirty="0">
              <a:solidFill>
                <a:srgbClr val="7E7E7E"/>
              </a:solidFill>
              <a:latin typeface="Roboto" panose="02000000000000000000" pitchFamily="2" charset="0"/>
            </a:endParaRPr>
          </a:p>
          <a:p>
            <a:endParaRPr lang="en-ZA" sz="2400" b="1" dirty="0">
              <a:solidFill>
                <a:srgbClr val="7E7E7E"/>
              </a:solidFill>
              <a:latin typeface="Roboto" panose="02000000000000000000" pitchFamily="2" charset="0"/>
            </a:endParaRPr>
          </a:p>
          <a:p>
            <a:endParaRPr lang="en-ZA" sz="2400" b="1" i="0" dirty="0">
              <a:solidFill>
                <a:srgbClr val="7E7E7E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26" name="Picture 2" descr="11 killed in attack on taxi drivers in South Africa: police | South Africa  News | Al Jazeera">
            <a:extLst>
              <a:ext uri="{FF2B5EF4-FFF2-40B4-BE49-F238E27FC236}">
                <a16:creationId xmlns:a16="http://schemas.microsoft.com/office/drawing/2014/main" id="{1D39887E-0416-4514-A659-FD61668B1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75" y="0"/>
            <a:ext cx="6675490" cy="4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813DFF-5B93-45F6-9D60-AA05ED76FF2B}"/>
              </a:ext>
            </a:extLst>
          </p:cNvPr>
          <p:cNvSpPr txBox="1"/>
          <p:nvPr/>
        </p:nvSpPr>
        <p:spPr>
          <a:xfrm>
            <a:off x="511890" y="4739645"/>
            <a:ext cx="67543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dirty="0">
                <a:solidFill>
                  <a:srgbClr val="7E7E7E"/>
                </a:solidFill>
                <a:latin typeface="Roboto" panose="02000000000000000000" pitchFamily="2" charset="0"/>
              </a:rPr>
              <a:t>Three infected South  Africans climb into a packed (unventilated) taxi….travel for 30 minutes – how many infected people get out?</a:t>
            </a:r>
          </a:p>
          <a:p>
            <a:endParaRPr lang="en-ZA" dirty="0">
              <a:solidFill>
                <a:srgbClr val="7E7E7E"/>
              </a:solidFill>
              <a:latin typeface="Roboto" panose="02000000000000000000" pitchFamily="2" charset="0"/>
            </a:endParaRPr>
          </a:p>
          <a:p>
            <a:endParaRPr lang="en-ZA" dirty="0">
              <a:solidFill>
                <a:srgbClr val="7E7E7E"/>
              </a:solidFill>
              <a:latin typeface="Roboto" panose="02000000000000000000" pitchFamily="2" charset="0"/>
            </a:endParaRPr>
          </a:p>
          <a:p>
            <a:endParaRPr lang="en-ZA" dirty="0">
              <a:solidFill>
                <a:srgbClr val="7E7E7E"/>
              </a:solidFill>
              <a:latin typeface="Roboto" panose="02000000000000000000" pitchFamily="2" charset="0"/>
            </a:endParaRPr>
          </a:p>
          <a:p>
            <a:r>
              <a:rPr lang="en-ZA" dirty="0">
                <a:solidFill>
                  <a:srgbClr val="7E7E7E"/>
                </a:solidFill>
                <a:latin typeface="Roboto" panose="02000000000000000000" pitchFamily="2" charset="0"/>
              </a:rPr>
              <a:t>Viral shedding can be at its highest 1-2 days prior to symptoms</a:t>
            </a:r>
          </a:p>
        </p:txBody>
      </p:sp>
    </p:spTree>
    <p:extLst>
      <p:ext uri="{BB962C8B-B14F-4D97-AF65-F5344CB8AC3E}">
        <p14:creationId xmlns:p14="http://schemas.microsoft.com/office/powerpoint/2010/main" val="421063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E5F705A-5E81-4B3A-8EF4-911982DB3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D8F92D9-1751-4ABF-9CB7-D198C9A05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9067" y="0"/>
            <a:ext cx="1715241" cy="6858000"/>
          </a:xfrm>
          <a:custGeom>
            <a:avLst/>
            <a:gdLst>
              <a:gd name="connsiteX0" fmla="*/ 1619628 w 1715241"/>
              <a:gd name="connsiteY0" fmla="*/ 0 h 6858000"/>
              <a:gd name="connsiteX1" fmla="*/ 1715241 w 1715241"/>
              <a:gd name="connsiteY1" fmla="*/ 0 h 6858000"/>
              <a:gd name="connsiteX2" fmla="*/ 1711235 w 1715241"/>
              <a:gd name="connsiteY2" fmla="*/ 3148 h 6858000"/>
              <a:gd name="connsiteX3" fmla="*/ 95613 w 1715241"/>
              <a:gd name="connsiteY3" fmla="*/ 3429000 h 6858000"/>
              <a:gd name="connsiteX4" fmla="*/ 1711235 w 1715241"/>
              <a:gd name="connsiteY4" fmla="*/ 6854853 h 6858000"/>
              <a:gd name="connsiteX5" fmla="*/ 1715240 w 1715241"/>
              <a:gd name="connsiteY5" fmla="*/ 6858000 h 6858000"/>
              <a:gd name="connsiteX6" fmla="*/ 1619627 w 1715241"/>
              <a:gd name="connsiteY6" fmla="*/ 6858000 h 6858000"/>
              <a:gd name="connsiteX7" fmla="*/ 1615622 w 1715241"/>
              <a:gd name="connsiteY7" fmla="*/ 6854853 h 6858000"/>
              <a:gd name="connsiteX8" fmla="*/ 0 w 1715241"/>
              <a:gd name="connsiteY8" fmla="*/ 3429000 h 6858000"/>
              <a:gd name="connsiteX9" fmla="*/ 1615622 w 1715241"/>
              <a:gd name="connsiteY9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5241" h="6858000">
                <a:moveTo>
                  <a:pt x="1619628" y="0"/>
                </a:moveTo>
                <a:lnTo>
                  <a:pt x="1715241" y="0"/>
                </a:lnTo>
                <a:lnTo>
                  <a:pt x="1711235" y="3148"/>
                </a:lnTo>
                <a:cubicBezTo>
                  <a:pt x="724534" y="817446"/>
                  <a:pt x="95613" y="2049777"/>
                  <a:pt x="95613" y="3429000"/>
                </a:cubicBezTo>
                <a:cubicBezTo>
                  <a:pt x="95613" y="4808224"/>
                  <a:pt x="724534" y="6040555"/>
                  <a:pt x="1711235" y="6854853"/>
                </a:cubicBezTo>
                <a:lnTo>
                  <a:pt x="1715240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solidFill>
            <a:schemeClr val="accent6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7816" y="2306119"/>
            <a:ext cx="1164184" cy="2245762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EE6EF-8FFE-4E32-910E-E28F729F688A}"/>
              </a:ext>
            </a:extLst>
          </p:cNvPr>
          <p:cNvSpPr txBox="1"/>
          <p:nvPr/>
        </p:nvSpPr>
        <p:spPr>
          <a:xfrm>
            <a:off x="1289150" y="269406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600" b="0" i="0" dirty="0">
                <a:solidFill>
                  <a:srgbClr val="222222"/>
                </a:solidFill>
                <a:effectLst/>
              </a:rPr>
              <a:t> </a:t>
            </a:r>
            <a:r>
              <a:rPr lang="en-ZA" sz="1600" b="1" i="0" dirty="0">
                <a:solidFill>
                  <a:srgbClr val="222222"/>
                </a:solidFill>
                <a:effectLst/>
              </a:rPr>
              <a:t>“The only thing necessary for the triumph of evil is for good men to do nothing.”</a:t>
            </a:r>
            <a:r>
              <a:rPr lang="en-ZA" sz="1600" b="0" i="0" dirty="0">
                <a:solidFill>
                  <a:srgbClr val="222222"/>
                </a:solidFill>
                <a:effectLst/>
              </a:rPr>
              <a:t> Edmund Burke</a:t>
            </a:r>
            <a:endParaRPr lang="en-ZA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41468B-1665-4F4C-832B-E5B7B1589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25" y="4785193"/>
            <a:ext cx="1695450" cy="838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A2946B-58E3-4037-9CF0-25C6EFFCA9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86" y="3429000"/>
            <a:ext cx="4477789" cy="9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5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D6F65D-54A5-4420-9A21-BA065BF7C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63971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B7E26-8670-4390-8F15-4AE8A8077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5" y="291649"/>
            <a:ext cx="7115175" cy="6105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E51559-8961-47E8-88C5-1EBB28C7C5B7}"/>
              </a:ext>
            </a:extLst>
          </p:cNvPr>
          <p:cNvSpPr txBox="1"/>
          <p:nvPr/>
        </p:nvSpPr>
        <p:spPr>
          <a:xfrm>
            <a:off x="7646397" y="2987551"/>
            <a:ext cx="42301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b="0" i="1" dirty="0">
                <a:solidFill>
                  <a:srgbClr val="212121"/>
                </a:solidFill>
                <a:effectLst/>
                <a:latin typeface="BlinkMacSystemFont"/>
              </a:rPr>
              <a:t>“The main transmission route of SARS-CoV-2 is through the air (airborne transmission).”</a:t>
            </a:r>
            <a:endParaRPr lang="en-ZA" sz="28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AECC0F-E2A6-4135-AE20-FFDFEF6137C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012" y="6407640"/>
            <a:ext cx="1964988" cy="4503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8794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DA6B01-277E-454C-971B-6FD561215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59399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D6F65D-54A5-4420-9A21-BA065BF7C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63971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01445D-75DE-4AF1-8371-4E25F14B5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00459"/>
            <a:ext cx="5790785" cy="2525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BB5948-1109-4472-880B-A93E0E487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426"/>
            <a:ext cx="12192000" cy="12972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D24DA3-E967-4557-8F88-B9BB17ACC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" y="1545240"/>
            <a:ext cx="6349189" cy="348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0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DA6B01-277E-454C-971B-6FD561215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59399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D6F65D-54A5-4420-9A21-BA065BF7C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63971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5878AE-8060-4551-835D-9DC68509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83461"/>
            <a:ext cx="12068175" cy="55530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920644C-13A7-4E5A-BFA8-BC331969EFC7}"/>
              </a:ext>
            </a:extLst>
          </p:cNvPr>
          <p:cNvSpPr/>
          <p:nvPr/>
        </p:nvSpPr>
        <p:spPr>
          <a:xfrm>
            <a:off x="61912" y="2114172"/>
            <a:ext cx="2602630" cy="74582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071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B41E26-9571-4A39-A9A8-B1FC0071D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03F945-60F1-41ED-8545-672B40FB7801}"/>
              </a:ext>
            </a:extLst>
          </p:cNvPr>
          <p:cNvSpPr txBox="1"/>
          <p:nvPr/>
        </p:nvSpPr>
        <p:spPr>
          <a:xfrm>
            <a:off x="1795462" y="984885"/>
            <a:ext cx="8601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dirty="0">
                <a:solidFill>
                  <a:schemeClr val="accent4"/>
                </a:solidFill>
              </a:rPr>
              <a:t>89 people infected in one night</a:t>
            </a:r>
          </a:p>
          <a:p>
            <a:pPr algn="ctr"/>
            <a:r>
              <a:rPr lang="en-ZA" sz="4800" dirty="0">
                <a:solidFill>
                  <a:schemeClr val="accent4"/>
                </a:solidFill>
              </a:rPr>
              <a:t>HOW?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AA656-49E0-4157-97E0-46A6616B3B9F}"/>
              </a:ext>
            </a:extLst>
          </p:cNvPr>
          <p:cNvSpPr txBox="1"/>
          <p:nvPr/>
        </p:nvSpPr>
        <p:spPr>
          <a:xfrm>
            <a:off x="9576562" y="6283594"/>
            <a:ext cx="2615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b="1" i="0" dirty="0">
                <a:solidFill>
                  <a:srgbClr val="7E7E7E"/>
                </a:solidFill>
                <a:effectLst/>
                <a:latin typeface="Roboto" panose="02000000000000000000" pitchFamily="2" charset="0"/>
                <a:hlinkClick r:id="rId3"/>
              </a:rPr>
              <a:t>www.greenflagassociation.com</a:t>
            </a:r>
            <a:endParaRPr lang="en-ZA" sz="1200" b="1" i="0" dirty="0">
              <a:solidFill>
                <a:srgbClr val="7E7E7E"/>
              </a:solidFill>
              <a:effectLst/>
              <a:latin typeface="Roboto" panose="02000000000000000000" pitchFamily="2" charset="0"/>
            </a:endParaRPr>
          </a:p>
          <a:p>
            <a:r>
              <a:rPr lang="en-ZA" sz="1200" b="1" dirty="0">
                <a:solidFill>
                  <a:srgbClr val="7E7E7E"/>
                </a:solidFill>
                <a:latin typeface="Roboto" panose="02000000000000000000" pitchFamily="2" charset="0"/>
                <a:hlinkClick r:id="rId4"/>
              </a:rPr>
              <a:t>info@greenflagassociation.com</a:t>
            </a:r>
            <a:endParaRPr lang="en-ZA" sz="1200" b="1" dirty="0">
              <a:solidFill>
                <a:srgbClr val="7E7E7E"/>
              </a:solidFill>
              <a:latin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C4F026-ED50-404A-A91B-0247F455D1B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1" y="6354528"/>
            <a:ext cx="1964988" cy="4503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4716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9A4D-F926-4888-84E6-D62E0864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 Korea – call centre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C2160-38B7-448D-8B17-2F21B5AC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E5FB-5817-4927-8A78-DAC9D51E042F}" type="slidenum">
              <a:rPr lang="en-ZA" smtClean="0"/>
              <a:t>6</a:t>
            </a:fld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7BC64-1781-4FCB-89C0-CB8CABD3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253" y="1268760"/>
            <a:ext cx="8655495" cy="49342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DE2BB-FF98-4F1F-94AC-BDB7094CA60D}"/>
              </a:ext>
            </a:extLst>
          </p:cNvPr>
          <p:cNvSpPr txBox="1"/>
          <p:nvPr/>
        </p:nvSpPr>
        <p:spPr>
          <a:xfrm>
            <a:off x="9576562" y="6245494"/>
            <a:ext cx="2615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b="1" i="0" dirty="0">
                <a:solidFill>
                  <a:srgbClr val="7E7E7E"/>
                </a:solidFill>
                <a:effectLst/>
                <a:latin typeface="Roboto" panose="02000000000000000000" pitchFamily="2" charset="0"/>
                <a:hlinkClick r:id="rId3"/>
              </a:rPr>
              <a:t>www.greenflagassociation.com</a:t>
            </a:r>
            <a:endParaRPr lang="en-ZA" sz="1200" b="1" i="0" dirty="0">
              <a:solidFill>
                <a:srgbClr val="7E7E7E"/>
              </a:solidFill>
              <a:effectLst/>
              <a:latin typeface="Roboto" panose="02000000000000000000" pitchFamily="2" charset="0"/>
            </a:endParaRPr>
          </a:p>
          <a:p>
            <a:r>
              <a:rPr lang="en-ZA" sz="1200" b="1" dirty="0">
                <a:solidFill>
                  <a:srgbClr val="7E7E7E"/>
                </a:solidFill>
                <a:latin typeface="Roboto" panose="02000000000000000000" pitchFamily="2" charset="0"/>
                <a:hlinkClick r:id="rId4"/>
              </a:rPr>
              <a:t>info@greenflagassociation.com</a:t>
            </a:r>
            <a:endParaRPr lang="en-ZA" sz="1200" b="1" dirty="0">
              <a:solidFill>
                <a:srgbClr val="7E7E7E"/>
              </a:solidFill>
              <a:latin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29EF6-30A6-454D-84EE-D14A8DCEAB3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6" y="6397174"/>
            <a:ext cx="1964988" cy="4503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4455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83B72-4A09-4752-8B38-984AA404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Chinese – Buddhist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CB4E4-D672-4D08-9AE9-238EA4E5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E5FB-5817-4927-8A78-DAC9D51E042F}" type="slidenum">
              <a:rPr lang="en-ZA" smtClean="0"/>
              <a:t>7</a:t>
            </a:fld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E9F88-C2EA-481F-8671-791BDE41B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07" y="1268760"/>
            <a:ext cx="9040463" cy="4968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886C81-AD33-423B-9009-BEBE3B324B7B}"/>
              </a:ext>
            </a:extLst>
          </p:cNvPr>
          <p:cNvSpPr txBox="1"/>
          <p:nvPr/>
        </p:nvSpPr>
        <p:spPr>
          <a:xfrm>
            <a:off x="9576562" y="6245494"/>
            <a:ext cx="2615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b="1" i="0" dirty="0">
                <a:solidFill>
                  <a:srgbClr val="7E7E7E"/>
                </a:solidFill>
                <a:effectLst/>
                <a:latin typeface="Roboto" panose="02000000000000000000" pitchFamily="2" charset="0"/>
                <a:hlinkClick r:id="rId3"/>
              </a:rPr>
              <a:t>www.greenflagassociation.com</a:t>
            </a:r>
            <a:endParaRPr lang="en-ZA" sz="1200" b="1" i="0" dirty="0">
              <a:solidFill>
                <a:srgbClr val="7E7E7E"/>
              </a:solidFill>
              <a:effectLst/>
              <a:latin typeface="Roboto" panose="02000000000000000000" pitchFamily="2" charset="0"/>
            </a:endParaRPr>
          </a:p>
          <a:p>
            <a:r>
              <a:rPr lang="en-ZA" sz="1200" b="1" dirty="0">
                <a:solidFill>
                  <a:srgbClr val="7E7E7E"/>
                </a:solidFill>
                <a:latin typeface="Roboto" panose="02000000000000000000" pitchFamily="2" charset="0"/>
                <a:hlinkClick r:id="rId4"/>
              </a:rPr>
              <a:t>info@greenflagassociation.com</a:t>
            </a:r>
            <a:endParaRPr lang="en-ZA" sz="1200" b="1" dirty="0">
              <a:solidFill>
                <a:srgbClr val="7E7E7E"/>
              </a:solidFill>
              <a:latin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4C9F3-2A13-4D08-9673-C08938A98B0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6" y="6397174"/>
            <a:ext cx="1964988" cy="4503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1593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DA6B01-277E-454C-971B-6FD561215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59399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D6F65D-54A5-4420-9A21-BA065BF7C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63971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9EED75-67DE-4F68-BC59-D1979855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88" y="623279"/>
            <a:ext cx="5972175" cy="1895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6A6185-EA71-4E24-B282-08BEDCBA3A54}"/>
              </a:ext>
            </a:extLst>
          </p:cNvPr>
          <p:cNvSpPr txBox="1"/>
          <p:nvPr/>
        </p:nvSpPr>
        <p:spPr>
          <a:xfrm>
            <a:off x="5502915" y="4691246"/>
            <a:ext cx="47020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0" i="0" dirty="0">
                <a:solidFill>
                  <a:srgbClr val="222222"/>
                </a:solidFill>
                <a:effectLst/>
                <a:latin typeface="Libre Baskerville"/>
              </a:rPr>
              <a:t>The authors write that a </a:t>
            </a:r>
            <a:r>
              <a:rPr lang="en-ZA" b="1" i="0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Libre Baskerville"/>
              </a:rPr>
              <a:t>growing body of evidence</a:t>
            </a:r>
            <a:r>
              <a:rPr lang="en-ZA" b="0" i="0" dirty="0">
                <a:solidFill>
                  <a:srgbClr val="222222"/>
                </a:solidFill>
                <a:effectLst/>
                <a:latin typeface="Libre Baskerville"/>
              </a:rPr>
              <a:t> suggests “beyond any reasonable doubt” that the virus spreads indoors through tiny aerosols—a finding that should be reflected in the WHO’s recommendations.</a:t>
            </a:r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C21B64-E3E2-429F-9ADA-E60A8B16240F}"/>
              </a:ext>
            </a:extLst>
          </p:cNvPr>
          <p:cNvSpPr txBox="1"/>
          <p:nvPr/>
        </p:nvSpPr>
        <p:spPr>
          <a:xfrm>
            <a:off x="1186774" y="3180294"/>
            <a:ext cx="39786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i="0" dirty="0">
                <a:solidFill>
                  <a:srgbClr val="222222"/>
                </a:solidFill>
                <a:effectLst/>
                <a:latin typeface="Libre Baskerville"/>
              </a:rPr>
              <a:t>I</a:t>
            </a:r>
            <a:r>
              <a:rPr lang="en-ZA" b="0" i="0" dirty="0">
                <a:solidFill>
                  <a:srgbClr val="222222"/>
                </a:solidFill>
                <a:effectLst/>
                <a:latin typeface="Libre Baskerville"/>
              </a:rPr>
              <a:t>n </a:t>
            </a:r>
            <a:r>
              <a:rPr lang="en-ZA" b="0" i="0" dirty="0">
                <a:effectLst/>
                <a:latin typeface="Libre Baskerville"/>
              </a:rPr>
              <a:t>an </a:t>
            </a:r>
            <a:r>
              <a:rPr lang="en-ZA" b="0" i="0" u="none" strike="noStrike" dirty="0">
                <a:effectLst/>
                <a:latin typeface="Libre Baskerville"/>
              </a:rPr>
              <a:t>open letter</a:t>
            </a:r>
            <a:r>
              <a:rPr lang="en-ZA" b="0" i="0" dirty="0">
                <a:effectLst/>
                <a:latin typeface="Libre Baskerville"/>
              </a:rPr>
              <a:t> </a:t>
            </a:r>
            <a:r>
              <a:rPr lang="en-ZA" b="0" i="0" dirty="0">
                <a:solidFill>
                  <a:srgbClr val="222222"/>
                </a:solidFill>
                <a:effectLst/>
                <a:latin typeface="Libre Baskerville"/>
              </a:rPr>
              <a:t>published July 6 2020, 239 scientists from 32 countries urge the World Health Organization and other bodies to address the potential for airborne transmission of the coronavirus.</a:t>
            </a:r>
            <a:endParaRPr lang="en-Z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3ADF4A-329B-4E72-8FC5-B01F8A57415D}"/>
              </a:ext>
            </a:extLst>
          </p:cNvPr>
          <p:cNvSpPr/>
          <p:nvPr/>
        </p:nvSpPr>
        <p:spPr>
          <a:xfrm>
            <a:off x="1186774" y="2031400"/>
            <a:ext cx="1424762" cy="6169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FFDC4-33BF-41C3-B5FF-93F0A04C075B}"/>
              </a:ext>
            </a:extLst>
          </p:cNvPr>
          <p:cNvSpPr txBox="1"/>
          <p:nvPr/>
        </p:nvSpPr>
        <p:spPr>
          <a:xfrm>
            <a:off x="9576562" y="6245494"/>
            <a:ext cx="2615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b="1" i="0" dirty="0">
                <a:solidFill>
                  <a:srgbClr val="7E7E7E"/>
                </a:solidFill>
                <a:effectLst/>
                <a:latin typeface="Roboto" panose="02000000000000000000" pitchFamily="2" charset="0"/>
                <a:hlinkClick r:id="rId4"/>
              </a:rPr>
              <a:t>www.greenflagassociation.com</a:t>
            </a:r>
            <a:endParaRPr lang="en-ZA" sz="1200" b="1" i="0" dirty="0">
              <a:solidFill>
                <a:srgbClr val="7E7E7E"/>
              </a:solidFill>
              <a:effectLst/>
              <a:latin typeface="Roboto" panose="02000000000000000000" pitchFamily="2" charset="0"/>
            </a:endParaRPr>
          </a:p>
          <a:p>
            <a:r>
              <a:rPr lang="en-ZA" sz="1200" b="1" dirty="0">
                <a:solidFill>
                  <a:srgbClr val="7E7E7E"/>
                </a:solidFill>
                <a:latin typeface="Roboto" panose="02000000000000000000" pitchFamily="2" charset="0"/>
                <a:hlinkClick r:id="rId5"/>
              </a:rPr>
              <a:t>info@greenflagassociation.com</a:t>
            </a:r>
            <a:endParaRPr lang="en-ZA" sz="1200" b="1" dirty="0">
              <a:solidFill>
                <a:srgbClr val="7E7E7E"/>
              </a:solidFill>
              <a:latin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6C084D-B22C-408F-95CC-766F1DB3624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6" y="6397174"/>
            <a:ext cx="1964988" cy="4503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4774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DA6B01-277E-454C-971B-6FD561215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59399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D6F65D-54A5-4420-9A21-BA065BF7C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63971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EEFC8DC-AE85-47D1-86FD-E3D7E30BE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08" y="140375"/>
            <a:ext cx="11072482" cy="87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ZA" sz="32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April / May 2021: WHO &amp; CDC finally Accept that SARS-Cov-2 is airborne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6928C-92AE-4E1C-829D-215E1BE2F2E6}"/>
              </a:ext>
            </a:extLst>
          </p:cNvPr>
          <p:cNvSpPr txBox="1"/>
          <p:nvPr/>
        </p:nvSpPr>
        <p:spPr>
          <a:xfrm>
            <a:off x="9458575" y="6255960"/>
            <a:ext cx="2615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b="1" i="0" dirty="0">
                <a:solidFill>
                  <a:srgbClr val="7E7E7E"/>
                </a:solidFill>
                <a:effectLst/>
                <a:latin typeface="Roboto" panose="02000000000000000000" pitchFamily="2" charset="0"/>
                <a:hlinkClick r:id="rId3"/>
              </a:rPr>
              <a:t>www.greenflagassociation.com</a:t>
            </a:r>
            <a:endParaRPr lang="en-ZA" sz="1200" b="1" i="0" dirty="0">
              <a:solidFill>
                <a:srgbClr val="7E7E7E"/>
              </a:solidFill>
              <a:effectLst/>
              <a:latin typeface="Roboto" panose="02000000000000000000" pitchFamily="2" charset="0"/>
            </a:endParaRPr>
          </a:p>
          <a:p>
            <a:r>
              <a:rPr lang="en-ZA" sz="1200" b="1" dirty="0">
                <a:solidFill>
                  <a:srgbClr val="7E7E7E"/>
                </a:solidFill>
                <a:latin typeface="Roboto" panose="02000000000000000000" pitchFamily="2" charset="0"/>
                <a:hlinkClick r:id="rId4"/>
              </a:rPr>
              <a:t>info@greenflagassociation.com</a:t>
            </a:r>
            <a:endParaRPr lang="en-ZA" sz="1200" b="1" dirty="0">
              <a:solidFill>
                <a:srgbClr val="7E7E7E"/>
              </a:solidFill>
              <a:latin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974CD-20DB-4359-A7E7-499486D45EF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8" y="6267265"/>
            <a:ext cx="1964988" cy="4503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0" name="Picture 2" descr="World Health Organization (WHO) (@WHO) | Twitter">
            <a:extLst>
              <a:ext uri="{FF2B5EF4-FFF2-40B4-BE49-F238E27FC236}">
                <a16:creationId xmlns:a16="http://schemas.microsoft.com/office/drawing/2014/main" id="{24FADDEF-9410-42D5-B3A6-07CB7B397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08" y="152084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ssion, Role and Pledge | About | CDC">
            <a:extLst>
              <a:ext uri="{FF2B5EF4-FFF2-40B4-BE49-F238E27FC236}">
                <a16:creationId xmlns:a16="http://schemas.microsoft.com/office/drawing/2014/main" id="{D35C17AA-05D0-471E-AA82-9B140107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2314519"/>
            <a:ext cx="5138740" cy="256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939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12B4E1B8D9EA4291745FBF6BD0A4B1" ma:contentTypeVersion="10" ma:contentTypeDescription="Create a new document." ma:contentTypeScope="" ma:versionID="1901f8faf4bbb99e8931d653c6fc758e">
  <xsd:schema xmlns:xsd="http://www.w3.org/2001/XMLSchema" xmlns:xs="http://www.w3.org/2001/XMLSchema" xmlns:p="http://schemas.microsoft.com/office/2006/metadata/properties" xmlns:ns3="5b356e37-8348-48b6-98a6-92b7c6cb36e4" targetNamespace="http://schemas.microsoft.com/office/2006/metadata/properties" ma:root="true" ma:fieldsID="db5aad9cf1b75e275f5b4d3b5257c914" ns3:_="">
    <xsd:import namespace="5b356e37-8348-48b6-98a6-92b7c6cb3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56e37-8348-48b6-98a6-92b7c6cb36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AC3043-71DD-465A-BF62-320DD580BC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356e37-8348-48b6-98a6-92b7c6cb3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EA64DB-E62F-4801-9D52-1001761828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2DC0FC-11FD-44ED-9E7D-BDAB461FD13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b356e37-8348-48b6-98a6-92b7c6cb36e4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5788</TotalTime>
  <Words>362</Words>
  <Application>Microsoft Office PowerPoint</Application>
  <PresentationFormat>Widescreen</PresentationFormat>
  <Paragraphs>61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BlinkMacSystemFont</vt:lpstr>
      <vt:lpstr>Calibri</vt:lpstr>
      <vt:lpstr>Calibri Light</vt:lpstr>
      <vt:lpstr>Libre Baskerville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 Korea – call centre</vt:lpstr>
      <vt:lpstr>Chinese – Buddhist bus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 Chester</dc:creator>
  <cp:lastModifiedBy>Mandy Collins</cp:lastModifiedBy>
  <cp:revision>106</cp:revision>
  <dcterms:created xsi:type="dcterms:W3CDTF">2021-01-27T19:38:52Z</dcterms:created>
  <dcterms:modified xsi:type="dcterms:W3CDTF">2021-07-02T12:05:09Z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0x0101004A12B4E1B8D9EA4291745FBF6BD0A4B1</vt:lpwstr>
  </property>
</Properties>
</file>